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s/slide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9" r:id="rId4"/>
    <p:sldId id="260" r:id="rId5"/>
    <p:sldId id="262" r:id="rId6"/>
    <p:sldId id="263" r:id="rId7"/>
    <p:sldId id="264" r:id="rId8"/>
    <p:sldId id="265" r:id="rId9"/>
    <p:sldId id="266" r:id="rId10"/>
    <p:sldId id="267" r:id="rId11"/>
    <p:sldId id="269" r:id="rId12"/>
    <p:sldId id="261" r:id="rId13"/>
    <p:sldId id="274" r:id="rId14"/>
  </p:sldIdLst>
  <p:sldSz cx="9144000" cy="5143500" type="screen16x9"/>
  <p:notesSz cx="6858000" cy="9144000"/>
  <p:embeddedFontLst>
    <p:embeddedFont>
      <p:font typeface="Proxima Nova"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Roboto"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A80438-0569-4B03-BB05-768372C02201}">
  <a:tblStyle styleId="{88A80438-0569-4B03-BB05-768372C0220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668" autoAdjust="0"/>
  </p:normalViewPr>
  <p:slideViewPr>
    <p:cSldViewPr snapToGrid="0">
      <p:cViewPr>
        <p:scale>
          <a:sx n="82" d="100"/>
          <a:sy n="82" d="100"/>
        </p:scale>
        <p:origin x="732"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276c3f67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276c3f67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Calibri"/>
              <a:buChar char="●"/>
            </a:pPr>
            <a:r>
              <a:rPr lang="en" u="sng">
                <a:solidFill>
                  <a:schemeClr val="dk1"/>
                </a:solidFill>
                <a:latin typeface="Calibri"/>
                <a:ea typeface="Calibri"/>
                <a:cs typeface="Calibri"/>
                <a:sym typeface="Calibri"/>
              </a:rPr>
              <a:t>The project’s PRIMARY goal</a:t>
            </a:r>
            <a:r>
              <a:rPr lang="en">
                <a:solidFill>
                  <a:schemeClr val="dk1"/>
                </a:solidFill>
                <a:latin typeface="Calibri"/>
                <a:ea typeface="Calibri"/>
                <a:cs typeface="Calibri"/>
                <a:sym typeface="Calibri"/>
              </a:rPr>
              <a:t> is to develop a stakeholder engagement plan in response to pollution emergencies for VA Department of Environmental Quality (also known as DEQ)- Mainly utilizing the </a:t>
            </a:r>
            <a:r>
              <a:rPr lang="en" u="sng">
                <a:solidFill>
                  <a:schemeClr val="dk1"/>
                </a:solidFill>
                <a:latin typeface="Calibri"/>
                <a:ea typeface="Calibri"/>
                <a:cs typeface="Calibri"/>
                <a:sym typeface="Calibri"/>
              </a:rPr>
              <a:t>Eastern Shore Annex under the VA Area Contingency Plan</a:t>
            </a:r>
            <a:r>
              <a:rPr lang="en">
                <a:solidFill>
                  <a:schemeClr val="dk1"/>
                </a:solidFill>
                <a:latin typeface="Calibri"/>
                <a:ea typeface="Calibri"/>
                <a:cs typeface="Calibri"/>
                <a:sym typeface="Calibri"/>
              </a:rPr>
              <a:t> (...which will be elaborate shortly) </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Some of the initial objectives that gave purpose to this project —</a:t>
            </a:r>
            <a:endParaRPr>
              <a:solidFill>
                <a:schemeClr val="dk1"/>
              </a:solidFill>
              <a:latin typeface="Calibri"/>
              <a:ea typeface="Calibri"/>
              <a:cs typeface="Calibri"/>
              <a:sym typeface="Calibri"/>
            </a:endParaRPr>
          </a:p>
          <a:p>
            <a:pPr marL="457200" lvl="0" indent="-298450" algn="l" rtl="0">
              <a:spcBef>
                <a:spcPts val="0"/>
              </a:spcBef>
              <a:spcAft>
                <a:spcPts val="0"/>
              </a:spcAft>
              <a:buSzPts val="1100"/>
              <a:buChar char="●"/>
            </a:pPr>
            <a:r>
              <a:rPr lang="en" b="1">
                <a:solidFill>
                  <a:schemeClr val="dk1"/>
                </a:solidFill>
                <a:latin typeface="Calibri"/>
                <a:ea typeface="Calibri"/>
                <a:cs typeface="Calibri"/>
                <a:sym typeface="Calibri"/>
              </a:rPr>
              <a:t>Expand and diversify communication strategies: </a:t>
            </a:r>
            <a:endParaRPr>
              <a:solidFill>
                <a:schemeClr val="dk1"/>
              </a:solidFill>
              <a:latin typeface="Calibri"/>
              <a:ea typeface="Calibri"/>
              <a:cs typeface="Calibri"/>
              <a:sym typeface="Calibri"/>
            </a:endParaRPr>
          </a:p>
          <a:p>
            <a:pPr marL="914400" lvl="1" indent="-298450" algn="l" rtl="0">
              <a:spcBef>
                <a:spcPts val="0"/>
              </a:spcBef>
              <a:spcAft>
                <a:spcPts val="0"/>
              </a:spcAft>
              <a:buSzPts val="1100"/>
              <a:buChar char="○"/>
            </a:pPr>
            <a:r>
              <a:rPr lang="en" strike="sngStrike">
                <a:solidFill>
                  <a:schemeClr val="dk1"/>
                </a:solidFill>
                <a:latin typeface="Calibri"/>
                <a:ea typeface="Calibri"/>
                <a:cs typeface="Calibri"/>
                <a:sym typeface="Calibri"/>
              </a:rPr>
              <a:t>During an environmental emergency → federal, state and local response partners engage in limited forms of communication to inform the community of the pollution incident, and the nature &amp; extent of potential public health &amp; environmental impacts </a:t>
            </a:r>
            <a:endParaRPr strike="sngStrike">
              <a:solidFill>
                <a:schemeClr val="dk1"/>
              </a:solidFill>
              <a:latin typeface="Calibri"/>
              <a:ea typeface="Calibri"/>
              <a:cs typeface="Calibri"/>
              <a:sym typeface="Calibri"/>
            </a:endParaRPr>
          </a:p>
          <a:p>
            <a:pPr marL="457200" lvl="0" indent="-298450" algn="l" rtl="0">
              <a:spcBef>
                <a:spcPts val="0"/>
              </a:spcBef>
              <a:spcAft>
                <a:spcPts val="0"/>
              </a:spcAft>
              <a:buSzPts val="1100"/>
              <a:buChar char="●"/>
            </a:pPr>
            <a:r>
              <a:rPr lang="en" b="1">
                <a:solidFill>
                  <a:schemeClr val="dk1"/>
                </a:solidFill>
                <a:latin typeface="Calibri"/>
                <a:ea typeface="Calibri"/>
                <a:cs typeface="Calibri"/>
                <a:sym typeface="Calibri"/>
              </a:rPr>
              <a:t>Explore stakeholder Challenges and Concerns:</a:t>
            </a:r>
            <a:endParaRPr b="1">
              <a:solidFill>
                <a:schemeClr val="dk1"/>
              </a:solidFill>
              <a:latin typeface="Calibri"/>
              <a:ea typeface="Calibri"/>
              <a:cs typeface="Calibri"/>
              <a:sym typeface="Calibri"/>
            </a:endParaRPr>
          </a:p>
          <a:p>
            <a:pPr marL="914400" lvl="1" indent="-298450" algn="l" rtl="0">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social determinants that limit access to resources</a:t>
            </a:r>
            <a:endParaRPr>
              <a:solidFill>
                <a:schemeClr val="dk1"/>
              </a:solidFill>
              <a:latin typeface="Calibri"/>
              <a:ea typeface="Calibri"/>
              <a:cs typeface="Calibri"/>
              <a:sym typeface="Calibri"/>
            </a:endParaRPr>
          </a:p>
          <a:p>
            <a:pPr marL="914400" lvl="1" indent="-298450" algn="l" rtl="0">
              <a:spcBef>
                <a:spcPts val="0"/>
              </a:spcBef>
              <a:spcAft>
                <a:spcPts val="0"/>
              </a:spcAft>
              <a:buClr>
                <a:schemeClr val="dk1"/>
              </a:buClr>
              <a:buSzPts val="1100"/>
              <a:buFont typeface="Calibri"/>
              <a:buChar char="○"/>
            </a:pPr>
            <a:r>
              <a:rPr lang="en" strike="sngStrike">
                <a:solidFill>
                  <a:schemeClr val="dk1"/>
                </a:solidFill>
                <a:latin typeface="Calibri"/>
                <a:ea typeface="Calibri"/>
                <a:cs typeface="Calibri"/>
                <a:sym typeface="Calibri"/>
              </a:rPr>
              <a:t>dependence on informal sources/networks for information </a:t>
            </a:r>
            <a:endParaRPr strike="sngStrike">
              <a:solidFill>
                <a:schemeClr val="dk1"/>
              </a:solidFill>
              <a:latin typeface="Calibri"/>
              <a:ea typeface="Calibri"/>
              <a:cs typeface="Calibri"/>
              <a:sym typeface="Calibri"/>
            </a:endParaRPr>
          </a:p>
          <a:p>
            <a:pPr marL="914400" lvl="1" indent="-298450" algn="l" rtl="0">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distrust of government; ability OR inability to understand or act on the info provided</a:t>
            </a:r>
            <a:endParaRPr>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Char char="●"/>
            </a:pPr>
            <a:r>
              <a:rPr lang="en">
                <a:latin typeface="Calibri"/>
                <a:ea typeface="Calibri"/>
                <a:cs typeface="Calibri"/>
                <a:sym typeface="Calibri"/>
              </a:rPr>
              <a:t>Give a sense of </a:t>
            </a:r>
            <a:r>
              <a:rPr lang="en" b="1">
                <a:latin typeface="Calibri"/>
                <a:ea typeface="Calibri"/>
                <a:cs typeface="Calibri"/>
                <a:sym typeface="Calibri"/>
              </a:rPr>
              <a:t>empowerment as community members</a:t>
            </a:r>
            <a:r>
              <a:rPr lang="en">
                <a:latin typeface="Calibri"/>
                <a:ea typeface="Calibri"/>
                <a:cs typeface="Calibri"/>
                <a:sym typeface="Calibri"/>
              </a:rPr>
              <a:t> can participate in the mitigation and response of emergencies: </a:t>
            </a:r>
            <a:endParaRPr>
              <a:latin typeface="Calibri"/>
              <a:ea typeface="Calibri"/>
              <a:cs typeface="Calibri"/>
              <a:sym typeface="Calibri"/>
            </a:endParaRPr>
          </a:p>
          <a:p>
            <a:pPr marL="914400" lvl="1" indent="-298450" algn="l" rtl="0">
              <a:spcBef>
                <a:spcPts val="0"/>
              </a:spcBef>
              <a:spcAft>
                <a:spcPts val="0"/>
              </a:spcAft>
              <a:buSzPts val="1100"/>
              <a:buFont typeface="Calibri"/>
              <a:buChar char="○"/>
            </a:pPr>
            <a:r>
              <a:rPr lang="en" strike="sngStrike">
                <a:solidFill>
                  <a:schemeClr val="dk1"/>
                </a:solidFill>
                <a:latin typeface="Calibri"/>
                <a:ea typeface="Calibri"/>
                <a:cs typeface="Calibri"/>
                <a:sym typeface="Calibri"/>
              </a:rPr>
              <a:t>By generating a plan to guide response, the affected community can be better served by stakeholders as well as the key players within said community</a:t>
            </a:r>
            <a:endParaRPr strike="sngStrike">
              <a:solidFill>
                <a:schemeClr val="dk1"/>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marR="127000" lvl="0" indent="0" algn="l" rtl="0">
              <a:lnSpc>
                <a:spcPct val="115000"/>
              </a:lnSpc>
              <a:spcBef>
                <a:spcPts val="100"/>
              </a:spcBef>
              <a:spcAft>
                <a:spcPts val="0"/>
              </a:spcAft>
              <a:buClr>
                <a:schemeClr val="dk1"/>
              </a:buClr>
              <a:buSzPts val="1100"/>
              <a:buFont typeface="Arial"/>
              <a:buNone/>
            </a:pPr>
            <a:endParaRPr u="sng">
              <a:solidFill>
                <a:schemeClr val="dk1"/>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24ce6506d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24ce6506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i="1">
                <a:solidFill>
                  <a:schemeClr val="dk1"/>
                </a:solidFill>
              </a:rPr>
              <a:t>As part of the Eastern Shore exercise, DEQ and its planning partners recognized the input of the community stakeholders is of utmost importance </a:t>
            </a:r>
            <a:endParaRPr i="1">
              <a:solidFill>
                <a:schemeClr val="dk1"/>
              </a:solidFill>
            </a:endParaRPr>
          </a:p>
          <a:p>
            <a:pPr marL="457200" lvl="0" indent="-298450" algn="l" rtl="0">
              <a:lnSpc>
                <a:spcPct val="115000"/>
              </a:lnSpc>
              <a:spcBef>
                <a:spcPts val="0"/>
              </a:spcBef>
              <a:spcAft>
                <a:spcPts val="0"/>
              </a:spcAft>
              <a:buClr>
                <a:schemeClr val="dk1"/>
              </a:buClr>
              <a:buSzPts val="1100"/>
              <a:buChar char="●"/>
            </a:pPr>
            <a:r>
              <a:rPr lang="en" i="1">
                <a:solidFill>
                  <a:schemeClr val="dk1"/>
                </a:solidFill>
              </a:rPr>
              <a:t>drafted a community engagement plan to outline the process for receiving community feedback during a response action.</a:t>
            </a:r>
            <a:endParaRPr i="1">
              <a:solidFill>
                <a:schemeClr val="dk1"/>
              </a:solidFill>
            </a:endParaRPr>
          </a:p>
          <a:p>
            <a:pPr marL="0" lvl="0" indent="0" algn="l" rtl="0">
              <a:lnSpc>
                <a:spcPct val="115000"/>
              </a:lnSpc>
              <a:spcBef>
                <a:spcPts val="0"/>
              </a:spcBef>
              <a:spcAft>
                <a:spcPts val="0"/>
              </a:spcAft>
              <a:buNone/>
            </a:pPr>
            <a:endParaRPr>
              <a:solidFill>
                <a:srgbClr val="3C4043"/>
              </a:solidFill>
              <a:highlight>
                <a:srgbClr val="F8E6F1"/>
              </a:highlight>
              <a:latin typeface="Roboto"/>
              <a:ea typeface="Roboto"/>
              <a:cs typeface="Roboto"/>
              <a:sym typeface="Roboto"/>
            </a:endParaRPr>
          </a:p>
          <a:p>
            <a:pPr marL="0" lvl="0" indent="0" algn="l" rtl="0">
              <a:lnSpc>
                <a:spcPct val="115000"/>
              </a:lnSpc>
              <a:spcBef>
                <a:spcPts val="0"/>
              </a:spcBef>
              <a:spcAft>
                <a:spcPts val="0"/>
              </a:spcAft>
              <a:buNone/>
            </a:pPr>
            <a:r>
              <a:rPr lang="en">
                <a:solidFill>
                  <a:srgbClr val="3C4043"/>
                </a:solidFill>
                <a:highlight>
                  <a:srgbClr val="F8E6F1"/>
                </a:highlight>
                <a:latin typeface="Roboto"/>
                <a:ea typeface="Roboto"/>
                <a:cs typeface="Roboto"/>
                <a:sym typeface="Roboto"/>
              </a:rPr>
              <a:t>DEQ plans to use our framework as a guide for leading their future engagement plans for pollution incidents</a:t>
            </a:r>
            <a:endParaRPr>
              <a:solidFill>
                <a:srgbClr val="3C4043"/>
              </a:solidFill>
              <a:highlight>
                <a:srgbClr val="F8E6F1"/>
              </a:highlight>
              <a:latin typeface="Roboto"/>
              <a:ea typeface="Roboto"/>
              <a:cs typeface="Roboto"/>
              <a:sym typeface="Roboto"/>
            </a:endParaRPr>
          </a:p>
          <a:p>
            <a:pPr marL="0" lvl="0" indent="0" algn="l" rtl="0">
              <a:lnSpc>
                <a:spcPct val="115000"/>
              </a:lnSpc>
              <a:spcBef>
                <a:spcPts val="0"/>
              </a:spcBef>
              <a:spcAft>
                <a:spcPts val="0"/>
              </a:spcAft>
              <a:buNone/>
            </a:pPr>
            <a:r>
              <a:rPr lang="en">
                <a:solidFill>
                  <a:srgbClr val="3C4043"/>
                </a:solidFill>
                <a:highlight>
                  <a:srgbClr val="F8E6F1"/>
                </a:highlight>
                <a:latin typeface="Roboto"/>
                <a:ea typeface="Roboto"/>
                <a:cs typeface="Roboto"/>
                <a:sym typeface="Roboto"/>
              </a:rPr>
              <a:t>	⇒ we begin with identifying stakeholders..</a:t>
            </a:r>
            <a:endParaRPr>
              <a:solidFill>
                <a:srgbClr val="3C4043"/>
              </a:solidFill>
              <a:highlight>
                <a:srgbClr val="F8E6F1"/>
              </a:highlight>
              <a:latin typeface="Roboto"/>
              <a:ea typeface="Roboto"/>
              <a:cs typeface="Roboto"/>
              <a:sym typeface="Roboto"/>
            </a:endParaRPr>
          </a:p>
          <a:p>
            <a:pPr marL="0" lvl="0" indent="0" algn="l" rtl="0">
              <a:lnSpc>
                <a:spcPct val="115000"/>
              </a:lnSpc>
              <a:spcBef>
                <a:spcPts val="0"/>
              </a:spcBef>
              <a:spcAft>
                <a:spcPts val="0"/>
              </a:spcAft>
              <a:buNone/>
            </a:pPr>
            <a:endParaRPr i="1">
              <a:solidFill>
                <a:schemeClr val="dk1"/>
              </a:solidFill>
            </a:endParaRPr>
          </a:p>
          <a:p>
            <a:pPr marL="0" lvl="0" indent="0" algn="l" rtl="0">
              <a:spcBef>
                <a:spcPts val="0"/>
              </a:spcBef>
              <a:spcAft>
                <a:spcPts val="0"/>
              </a:spcAft>
              <a:buNone/>
            </a:pPr>
            <a:r>
              <a:rPr lang="en" sz="1700" b="1" i="1">
                <a:solidFill>
                  <a:srgbClr val="595959"/>
                </a:solidFill>
                <a:latin typeface="Proxima Nova"/>
                <a:ea typeface="Proxima Nova"/>
                <a:cs typeface="Proxima Nova"/>
                <a:sym typeface="Proxima Nova"/>
              </a:rPr>
              <a:t>Develop Strategies for disseminating technical information</a:t>
            </a:r>
            <a:endParaRPr sz="1700" b="1" i="1">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Proxima Nova"/>
              <a:buAutoNum type="romanLcPeriod"/>
            </a:pPr>
            <a:r>
              <a:rPr lang="en" sz="1400">
                <a:solidFill>
                  <a:srgbClr val="595959"/>
                </a:solidFill>
                <a:latin typeface="Proxima Nova"/>
                <a:ea typeface="Proxima Nova"/>
                <a:cs typeface="Proxima Nova"/>
                <a:sym typeface="Proxima Nova"/>
              </a:rPr>
              <a:t>To address stakeholder and community questions and concerns ⇒ especially during an emergency which can affect the health of the local communities</a:t>
            </a:r>
            <a:endParaRPr sz="140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Proxima Nova"/>
              <a:buAutoNum type="romanLcPeriod"/>
            </a:pPr>
            <a:r>
              <a:rPr lang="en" sz="1400">
                <a:solidFill>
                  <a:srgbClr val="595959"/>
                </a:solidFill>
                <a:latin typeface="Proxima Nova"/>
                <a:ea typeface="Proxima Nova"/>
                <a:cs typeface="Proxima Nova"/>
                <a:sym typeface="Proxima Nova"/>
              </a:rPr>
              <a:t>Transparency in response activities</a:t>
            </a: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5ba42ff88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5ba42ff8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b="1" u="sng">
                <a:latin typeface="Calibri"/>
                <a:ea typeface="Calibri"/>
                <a:cs typeface="Calibri"/>
                <a:sym typeface="Calibri"/>
              </a:rPr>
              <a:t>Stakeholder </a:t>
            </a:r>
            <a:r>
              <a:rPr lang="en" sz="1200" b="1" u="sng">
                <a:solidFill>
                  <a:schemeClr val="dk1"/>
                </a:solidFill>
                <a:latin typeface="Calibri"/>
                <a:ea typeface="Calibri"/>
                <a:cs typeface="Calibri"/>
                <a:sym typeface="Calibri"/>
              </a:rPr>
              <a:t>Engagement </a:t>
            </a:r>
            <a:r>
              <a:rPr lang="en" sz="1200">
                <a:latin typeface="Calibri"/>
                <a:ea typeface="Calibri"/>
                <a:cs typeface="Calibri"/>
                <a:sym typeface="Calibri"/>
              </a:rPr>
              <a:t> (or sometimes referred to Community engagement)</a:t>
            </a:r>
            <a:endParaRPr sz="1200">
              <a:latin typeface="Calibri"/>
              <a:ea typeface="Calibri"/>
              <a:cs typeface="Calibri"/>
              <a:sym typeface="Calibri"/>
            </a:endParaRPr>
          </a:p>
          <a:p>
            <a:pPr marL="914400" lvl="1" indent="-304800" algn="l" rtl="0">
              <a:spcBef>
                <a:spcPts val="0"/>
              </a:spcBef>
              <a:spcAft>
                <a:spcPts val="0"/>
              </a:spcAft>
              <a:buSzPts val="1200"/>
              <a:buChar char="○"/>
            </a:pPr>
            <a:r>
              <a:rPr lang="en" sz="1200">
                <a:latin typeface="Calibri"/>
                <a:ea typeface="Calibri"/>
                <a:cs typeface="Calibri"/>
                <a:sym typeface="Calibri"/>
              </a:rPr>
              <a:t>requires an understanding of the identified community and local issues (ex. a pollution problem that will affect the wellbeing and health of the community), requires also a listening environment, and continuous communication</a:t>
            </a:r>
            <a:endParaRPr sz="120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a:latin typeface="Calibri"/>
                <a:ea typeface="Calibri"/>
                <a:cs typeface="Calibri"/>
                <a:sym typeface="Calibri"/>
              </a:rPr>
              <a:t>It includes multiple opportunities for </a:t>
            </a:r>
            <a:r>
              <a:rPr lang="en" sz="1200" u="sng">
                <a:latin typeface="Calibri"/>
                <a:ea typeface="Calibri"/>
                <a:cs typeface="Calibri"/>
                <a:sym typeface="Calibri"/>
              </a:rPr>
              <a:t>collecting citizen input </a:t>
            </a:r>
            <a:r>
              <a:rPr lang="en" sz="1200">
                <a:latin typeface="Calibri"/>
                <a:ea typeface="Calibri"/>
                <a:cs typeface="Calibri"/>
                <a:sym typeface="Calibri"/>
              </a:rPr>
              <a:t>through interaction and dialogue and identification of local solutions</a:t>
            </a:r>
            <a:endParaRPr sz="1200">
              <a:latin typeface="Calibri"/>
              <a:ea typeface="Calibri"/>
              <a:cs typeface="Calibri"/>
              <a:sym typeface="Calibri"/>
            </a:endParaRPr>
          </a:p>
          <a:p>
            <a:pPr marL="914400" lvl="0" indent="0" algn="l" rtl="0">
              <a:spcBef>
                <a:spcPts val="0"/>
              </a:spcBef>
              <a:spcAft>
                <a:spcPts val="0"/>
              </a:spcAft>
              <a:buNone/>
            </a:pPr>
            <a:endParaRPr sz="120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a:latin typeface="Calibri"/>
                <a:ea typeface="Calibri"/>
                <a:cs typeface="Calibri"/>
                <a:sym typeface="Calibri"/>
              </a:rPr>
              <a:t>In summary, there should always be a well-designed plan for inviting citizens to be part of a conversation</a:t>
            </a:r>
            <a:endParaRPr sz="1200">
              <a:latin typeface="Calibri"/>
              <a:ea typeface="Calibri"/>
              <a:cs typeface="Calibri"/>
              <a:sym typeface="Calibri"/>
            </a:endParaRPr>
          </a:p>
          <a:p>
            <a:pPr marL="457200" lvl="0" indent="0" algn="l" rtl="0">
              <a:lnSpc>
                <a:spcPct val="115000"/>
              </a:lnSpc>
              <a:spcBef>
                <a:spcPts val="0"/>
              </a:spcBef>
              <a:spcAft>
                <a:spcPts val="0"/>
              </a:spcAft>
              <a:buNone/>
            </a:pPr>
            <a:endParaRPr>
              <a:solidFill>
                <a:schemeClr val="dk1"/>
              </a:solidFill>
              <a:latin typeface="Calibri"/>
              <a:ea typeface="Calibri"/>
              <a:cs typeface="Calibri"/>
              <a:sym typeface="Calibri"/>
            </a:endParaRPr>
          </a:p>
          <a:p>
            <a:pPr marL="0" marR="84455" lvl="0" indent="0" algn="l" rtl="0">
              <a:lnSpc>
                <a:spcPct val="102916"/>
              </a:lnSpc>
              <a:spcBef>
                <a:spcPts val="95"/>
              </a:spcBef>
              <a:spcAft>
                <a:spcPts val="0"/>
              </a:spcAft>
              <a:buNone/>
            </a:pPr>
            <a:endParaRPr b="1">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24ce6506d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24ce6506d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dirty="0">
                <a:solidFill>
                  <a:schemeClr val="dk1"/>
                </a:solidFill>
              </a:rPr>
              <a:t>The key considerations covered in our framework can be used throughout the different stages of engagement</a:t>
            </a:r>
            <a:endParaRPr dirty="0">
              <a:solidFill>
                <a:schemeClr val="dk1"/>
              </a:solidFill>
            </a:endParaRPr>
          </a:p>
          <a:p>
            <a:pPr marL="914400" lvl="1" indent="-298450" algn="l" rtl="0">
              <a:lnSpc>
                <a:spcPct val="115000"/>
              </a:lnSpc>
              <a:spcBef>
                <a:spcPts val="0"/>
              </a:spcBef>
              <a:spcAft>
                <a:spcPts val="0"/>
              </a:spcAft>
              <a:buClr>
                <a:schemeClr val="dk1"/>
              </a:buClr>
              <a:buSzPts val="1100"/>
              <a:buChar char="○"/>
            </a:pPr>
            <a:r>
              <a:rPr lang="en" dirty="0">
                <a:solidFill>
                  <a:schemeClr val="dk1"/>
                </a:solidFill>
              </a:rPr>
              <a:t>starting with design, execution and finally the follow up stage</a:t>
            </a:r>
            <a:endParaRPr dirty="0">
              <a:solidFill>
                <a:schemeClr val="dk1"/>
              </a:solidFill>
            </a:endParaRPr>
          </a:p>
          <a:p>
            <a:pPr marL="457200" lvl="0" indent="0" algn="l" rtl="0">
              <a:lnSpc>
                <a:spcPct val="115000"/>
              </a:lnSpc>
              <a:spcBef>
                <a:spcPts val="0"/>
              </a:spcBef>
              <a:spcAft>
                <a:spcPts val="0"/>
              </a:spcAft>
              <a:buNone/>
            </a:pP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Additionally, some overarching considerations apply to all stages of the engagement. ⇒ They are important to consider and keep in mind when responding to the needs of stakeholders and the community </a:t>
            </a:r>
            <a:endParaRPr dirty="0">
              <a:solidFill>
                <a:schemeClr val="dk1"/>
              </a:solidFill>
            </a:endParaRPr>
          </a:p>
          <a:p>
            <a:pPr marL="914400" lvl="1" indent="-298450" algn="l" rtl="0">
              <a:lnSpc>
                <a:spcPct val="115000"/>
              </a:lnSpc>
              <a:spcBef>
                <a:spcPts val="0"/>
              </a:spcBef>
              <a:spcAft>
                <a:spcPts val="0"/>
              </a:spcAft>
              <a:buClr>
                <a:schemeClr val="dk1"/>
              </a:buClr>
              <a:buSzPts val="1100"/>
              <a:buChar char="○"/>
            </a:pPr>
            <a:r>
              <a:rPr lang="en" dirty="0">
                <a:solidFill>
                  <a:schemeClr val="dk1"/>
                </a:solidFill>
              </a:rPr>
              <a:t>Many different groups of people are involved as potential stakeholders - other city government agencies, community organizations, faith-based organizations, schools, academic institutions, and residents living in the location</a:t>
            </a:r>
            <a:endParaRPr dirty="0">
              <a:solidFill>
                <a:schemeClr val="dk1"/>
              </a:solidFill>
            </a:endParaRPr>
          </a:p>
          <a:p>
            <a:pPr marL="914400" lvl="1" indent="-298450" algn="l" rtl="0">
              <a:lnSpc>
                <a:spcPct val="115000"/>
              </a:lnSpc>
              <a:spcBef>
                <a:spcPts val="0"/>
              </a:spcBef>
              <a:spcAft>
                <a:spcPts val="0"/>
              </a:spcAft>
              <a:buClr>
                <a:schemeClr val="dk1"/>
              </a:buClr>
              <a:buSzPts val="1100"/>
              <a:buChar char="○"/>
            </a:pPr>
            <a:r>
              <a:rPr lang="en" dirty="0">
                <a:solidFill>
                  <a:schemeClr val="dk1"/>
                </a:solidFill>
              </a:rPr>
              <a:t>Direct and indirect participation of neighborhood residents or other members of cultural, religious, social or political communities in addressing issues directly affecting that population </a:t>
            </a:r>
            <a:endParaRPr b="1" dirty="0">
              <a:solidFill>
                <a:schemeClr val="dk1"/>
              </a:solidFill>
            </a:endParaRPr>
          </a:p>
          <a:p>
            <a:pPr marL="914400" lvl="1" indent="-298450" algn="l" rtl="0">
              <a:lnSpc>
                <a:spcPct val="115000"/>
              </a:lnSpc>
              <a:spcBef>
                <a:spcPts val="0"/>
              </a:spcBef>
              <a:spcAft>
                <a:spcPts val="0"/>
              </a:spcAft>
              <a:buClr>
                <a:schemeClr val="dk1"/>
              </a:buClr>
              <a:buSzPts val="1100"/>
              <a:buChar char="○"/>
            </a:pPr>
            <a:r>
              <a:rPr lang="en" dirty="0">
                <a:solidFill>
                  <a:schemeClr val="dk1"/>
                </a:solidFill>
              </a:rPr>
              <a:t>Clarity in the language is important - people use similar terms in different ways ⇒ include a glossary of terms / definitions used throughout the document to ensure clarity</a:t>
            </a:r>
            <a:endParaRPr dirty="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24ce6506d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24ce6506d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dirty="0"/>
              <a:t>Considerations before engagement</a:t>
            </a:r>
            <a:endParaRPr dirty="0"/>
          </a:p>
          <a:p>
            <a:pPr marL="914400" lvl="1" indent="-285750" algn="l" rtl="0">
              <a:spcBef>
                <a:spcPts val="0"/>
              </a:spcBef>
              <a:spcAft>
                <a:spcPts val="0"/>
              </a:spcAft>
              <a:buSzPts val="900"/>
              <a:buChar char="○"/>
            </a:pPr>
            <a:r>
              <a:rPr lang="en" sz="1200" i="1" dirty="0" smtClean="0">
                <a:latin typeface="Calibri"/>
                <a:ea typeface="Calibri"/>
                <a:cs typeface="Calibri"/>
                <a:sym typeface="Calibri"/>
              </a:rPr>
              <a:t>Take time</a:t>
            </a:r>
            <a:r>
              <a:rPr lang="en" sz="1200" i="1" baseline="0" dirty="0" smtClean="0">
                <a:latin typeface="Calibri"/>
                <a:ea typeface="Calibri"/>
                <a:cs typeface="Calibri"/>
                <a:sym typeface="Calibri"/>
              </a:rPr>
              <a:t> to be </a:t>
            </a:r>
            <a:r>
              <a:rPr lang="en" sz="1200" i="1" dirty="0" smtClean="0">
                <a:latin typeface="Calibri"/>
                <a:ea typeface="Calibri"/>
                <a:cs typeface="Calibri"/>
                <a:sym typeface="Calibri"/>
              </a:rPr>
              <a:t>clear </a:t>
            </a:r>
            <a:r>
              <a:rPr lang="en" sz="1200" i="1" dirty="0">
                <a:latin typeface="Calibri"/>
                <a:ea typeface="Calibri"/>
                <a:cs typeface="Calibri"/>
                <a:sym typeface="Calibri"/>
              </a:rPr>
              <a:t>and direct </a:t>
            </a:r>
            <a:r>
              <a:rPr lang="en" sz="1200" i="1" dirty="0" smtClean="0">
                <a:latin typeface="Calibri"/>
                <a:ea typeface="Calibri"/>
                <a:cs typeface="Calibri"/>
                <a:sym typeface="Calibri"/>
              </a:rPr>
              <a:t>about </a:t>
            </a:r>
            <a:r>
              <a:rPr lang="en" sz="1200" i="1" dirty="0">
                <a:latin typeface="Calibri"/>
                <a:ea typeface="Calibri"/>
                <a:cs typeface="Calibri"/>
                <a:sym typeface="Calibri"/>
              </a:rPr>
              <a:t>the purpose, goals, and desired </a:t>
            </a:r>
            <a:r>
              <a:rPr lang="en" sz="1200" i="1" dirty="0" smtClean="0">
                <a:latin typeface="Calibri"/>
                <a:ea typeface="Calibri"/>
                <a:cs typeface="Calibri"/>
                <a:sym typeface="Calibri"/>
              </a:rPr>
              <a:t>outcomes of the engagement</a:t>
            </a:r>
            <a:endParaRPr sz="1200" i="1" dirty="0">
              <a:latin typeface="Calibri"/>
              <a:ea typeface="Calibri"/>
              <a:cs typeface="Calibri"/>
              <a:sym typeface="Calibri"/>
            </a:endParaRPr>
          </a:p>
          <a:p>
            <a:pPr marL="914400" lvl="1" indent="-285750" algn="l" rtl="0">
              <a:spcBef>
                <a:spcPts val="0"/>
              </a:spcBef>
              <a:spcAft>
                <a:spcPts val="0"/>
              </a:spcAft>
              <a:buSzPts val="900"/>
              <a:buChar char="○"/>
            </a:pPr>
            <a:r>
              <a:rPr lang="en" sz="1200" i="1" dirty="0" smtClean="0">
                <a:latin typeface="Calibri"/>
                <a:ea typeface="Calibri"/>
                <a:cs typeface="Calibri"/>
                <a:sym typeface="Calibri"/>
              </a:rPr>
              <a:t>Define all potential stakeholders and particularly the</a:t>
            </a:r>
            <a:r>
              <a:rPr lang="en" sz="1200" i="1" baseline="0" dirty="0" smtClean="0">
                <a:latin typeface="Calibri"/>
                <a:ea typeface="Calibri"/>
                <a:cs typeface="Calibri"/>
                <a:sym typeface="Calibri"/>
              </a:rPr>
              <a:t> portion of the </a:t>
            </a:r>
            <a:r>
              <a:rPr lang="en" sz="1200" i="1" dirty="0" smtClean="0">
                <a:latin typeface="Calibri"/>
                <a:ea typeface="Calibri"/>
                <a:cs typeface="Calibri"/>
                <a:sym typeface="Calibri"/>
              </a:rPr>
              <a:t>community that wants to be engaged</a:t>
            </a:r>
            <a:endParaRPr sz="1200" i="1" dirty="0">
              <a:latin typeface="Calibri"/>
              <a:ea typeface="Calibri"/>
              <a:cs typeface="Calibri"/>
              <a:sym typeface="Calibri"/>
            </a:endParaRPr>
          </a:p>
          <a:p>
            <a:pPr marL="914400" lvl="1" indent="-285750" algn="l" rtl="0">
              <a:spcBef>
                <a:spcPts val="0"/>
              </a:spcBef>
              <a:spcAft>
                <a:spcPts val="0"/>
              </a:spcAft>
              <a:buSzPts val="900"/>
              <a:buChar char="○"/>
            </a:pPr>
            <a:r>
              <a:rPr lang="en" sz="1200" i="1" dirty="0" smtClean="0">
                <a:latin typeface="Calibri"/>
                <a:ea typeface="Calibri"/>
                <a:cs typeface="Calibri"/>
                <a:sym typeface="Calibri"/>
              </a:rPr>
              <a:t>Carry out </a:t>
            </a:r>
            <a:r>
              <a:rPr lang="en" sz="1200" i="1" dirty="0">
                <a:latin typeface="Calibri"/>
                <a:ea typeface="Calibri"/>
                <a:cs typeface="Calibri"/>
                <a:sym typeface="Calibri"/>
              </a:rPr>
              <a:t>the research and </a:t>
            </a:r>
            <a:r>
              <a:rPr lang="en" sz="1200" i="1" dirty="0" smtClean="0">
                <a:latin typeface="Calibri"/>
                <a:ea typeface="Calibri"/>
                <a:cs typeface="Calibri"/>
                <a:sym typeface="Calibri"/>
              </a:rPr>
              <a:t>become </a:t>
            </a:r>
            <a:r>
              <a:rPr lang="en" sz="1200" i="1" dirty="0">
                <a:latin typeface="Calibri"/>
                <a:ea typeface="Calibri"/>
                <a:cs typeface="Calibri"/>
                <a:sym typeface="Calibri"/>
              </a:rPr>
              <a:t>knowledgeable about the affected community</a:t>
            </a:r>
            <a:endParaRPr sz="1200" i="1" dirty="0">
              <a:latin typeface="Calibri"/>
              <a:ea typeface="Calibri"/>
              <a:cs typeface="Calibri"/>
              <a:sym typeface="Calibri"/>
            </a:endParaRPr>
          </a:p>
          <a:p>
            <a:pPr marL="914400" lvl="1" indent="-285750" algn="l" rtl="0">
              <a:spcBef>
                <a:spcPts val="0"/>
              </a:spcBef>
              <a:spcAft>
                <a:spcPts val="0"/>
              </a:spcAft>
              <a:buSzPts val="900"/>
              <a:buChar char="○"/>
            </a:pPr>
            <a:r>
              <a:rPr lang="en" sz="1200" i="1" dirty="0" smtClean="0">
                <a:latin typeface="Calibri"/>
                <a:ea typeface="Calibri"/>
                <a:cs typeface="Calibri"/>
                <a:sym typeface="Calibri"/>
              </a:rPr>
              <a:t>Assess </a:t>
            </a:r>
            <a:r>
              <a:rPr lang="en" sz="1200" i="1" dirty="0">
                <a:latin typeface="Calibri"/>
                <a:ea typeface="Calibri"/>
                <a:cs typeface="Calibri"/>
                <a:sym typeface="Calibri"/>
              </a:rPr>
              <a:t>existing </a:t>
            </a:r>
            <a:r>
              <a:rPr lang="en" sz="1200" i="1" dirty="0" smtClean="0">
                <a:latin typeface="Calibri"/>
                <a:ea typeface="Calibri"/>
                <a:cs typeface="Calibri"/>
                <a:sym typeface="Calibri"/>
              </a:rPr>
              <a:t>internal </a:t>
            </a:r>
            <a:r>
              <a:rPr lang="en" sz="1200" i="1" dirty="0">
                <a:latin typeface="Calibri"/>
                <a:ea typeface="Calibri"/>
                <a:cs typeface="Calibri"/>
                <a:sym typeface="Calibri"/>
              </a:rPr>
              <a:t>capacity and resources for engagement </a:t>
            </a:r>
            <a:endParaRPr sz="1200" i="1" dirty="0">
              <a:latin typeface="Calibri"/>
              <a:ea typeface="Calibri"/>
              <a:cs typeface="Calibri"/>
              <a:sym typeface="Calibri"/>
            </a:endParaRPr>
          </a:p>
          <a:p>
            <a:pPr marL="914400" lvl="0" indent="0" algn="l" rtl="0">
              <a:spcBef>
                <a:spcPts val="0"/>
              </a:spcBef>
              <a:spcAft>
                <a:spcPts val="0"/>
              </a:spcAft>
              <a:buNone/>
            </a:pPr>
            <a:endParaRPr sz="1200" i="1"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dirty="0">
                <a:latin typeface="Calibri"/>
                <a:ea typeface="Calibri"/>
                <a:cs typeface="Calibri"/>
                <a:sym typeface="Calibri"/>
              </a:rPr>
              <a:t>Considerations for engagement retention</a:t>
            </a:r>
            <a:endParaRPr sz="1200"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i="1" dirty="0">
                <a:latin typeface="Calibri"/>
                <a:ea typeface="Calibri"/>
                <a:cs typeface="Calibri"/>
                <a:sym typeface="Calibri"/>
              </a:rPr>
              <a:t>Create and nurture a presence </a:t>
            </a:r>
            <a:r>
              <a:rPr lang="en" sz="1200" i="1" dirty="0" smtClean="0">
                <a:latin typeface="Calibri"/>
                <a:ea typeface="Calibri"/>
                <a:cs typeface="Calibri"/>
                <a:sym typeface="Calibri"/>
              </a:rPr>
              <a:t>in </a:t>
            </a:r>
            <a:r>
              <a:rPr lang="en" sz="1200" i="1" dirty="0">
                <a:latin typeface="Calibri"/>
                <a:ea typeface="Calibri"/>
                <a:cs typeface="Calibri"/>
                <a:sym typeface="Calibri"/>
              </a:rPr>
              <a:t>the affected community and neighborhoods </a:t>
            </a:r>
            <a:r>
              <a:rPr lang="en" sz="1200" i="1" dirty="0" smtClean="0">
                <a:latin typeface="Calibri"/>
                <a:ea typeface="Calibri"/>
                <a:cs typeface="Calibri"/>
                <a:sym typeface="Calibri"/>
              </a:rPr>
              <a:t>to </a:t>
            </a:r>
            <a:r>
              <a:rPr lang="en" sz="1200" i="1" dirty="0">
                <a:latin typeface="Calibri"/>
                <a:ea typeface="Calibri"/>
                <a:cs typeface="Calibri"/>
                <a:sym typeface="Calibri"/>
              </a:rPr>
              <a:t>keep </a:t>
            </a:r>
            <a:r>
              <a:rPr lang="en" sz="1200" i="1" dirty="0" smtClean="0">
                <a:latin typeface="Calibri"/>
                <a:ea typeface="Calibri"/>
                <a:cs typeface="Calibri"/>
                <a:sym typeface="Calibri"/>
              </a:rPr>
              <a:t>building </a:t>
            </a:r>
            <a:r>
              <a:rPr lang="en" sz="1200" i="1" dirty="0">
                <a:latin typeface="Calibri"/>
                <a:ea typeface="Calibri"/>
                <a:cs typeface="Calibri"/>
                <a:sym typeface="Calibri"/>
              </a:rPr>
              <a:t>relationships and trust with community leaders</a:t>
            </a:r>
            <a:endParaRPr sz="1200" i="1"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i="1" dirty="0">
                <a:latin typeface="Calibri"/>
                <a:ea typeface="Calibri"/>
                <a:cs typeface="Calibri"/>
                <a:sym typeface="Calibri"/>
              </a:rPr>
              <a:t>Ensure partners are fully committed and follow through with the agreement to join the initiative</a:t>
            </a:r>
            <a:endParaRPr sz="1200" i="1"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i="1" dirty="0">
                <a:latin typeface="Calibri"/>
                <a:ea typeface="Calibri"/>
                <a:cs typeface="Calibri"/>
                <a:sym typeface="Calibri"/>
              </a:rPr>
              <a:t>Build and continuously include diverse and varied partnerships across the many sectors in the community</a:t>
            </a:r>
            <a:endParaRPr sz="1200" i="1"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i="1" dirty="0">
                <a:latin typeface="Calibri"/>
                <a:ea typeface="Calibri"/>
                <a:cs typeface="Calibri"/>
                <a:sym typeface="Calibri"/>
              </a:rPr>
              <a:t>Reflect on and continuously reassess the process throughout the initiative</a:t>
            </a:r>
            <a:endParaRPr sz="1200" i="1" dirty="0">
              <a:latin typeface="Calibri"/>
              <a:ea typeface="Calibri"/>
              <a:cs typeface="Calibri"/>
              <a:sym typeface="Calibri"/>
            </a:endParaRPr>
          </a:p>
          <a:p>
            <a:pPr marL="914400" lvl="0" indent="0" algn="l" rtl="0">
              <a:spcBef>
                <a:spcPts val="0"/>
              </a:spcBef>
              <a:spcAft>
                <a:spcPts val="0"/>
              </a:spcAft>
              <a:buNone/>
            </a:pPr>
            <a:endParaRPr sz="1200" i="1"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dirty="0">
                <a:latin typeface="Calibri"/>
                <a:ea typeface="Calibri"/>
                <a:cs typeface="Calibri"/>
                <a:sym typeface="Calibri"/>
              </a:rPr>
              <a:t>Considerations for engagement to succeed</a:t>
            </a:r>
            <a:endParaRPr sz="1200"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dirty="0">
                <a:latin typeface="Calibri"/>
                <a:ea typeface="Calibri"/>
                <a:cs typeface="Calibri"/>
                <a:sym typeface="Calibri"/>
              </a:rPr>
              <a:t>Sustain communication and determine which strategy works best to create and maintain direction of community engagement</a:t>
            </a:r>
            <a:endParaRPr sz="1200"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dirty="0">
                <a:latin typeface="Calibri"/>
                <a:ea typeface="Calibri"/>
                <a:cs typeface="Calibri"/>
                <a:sym typeface="Calibri"/>
              </a:rPr>
              <a:t>Leverage community assets and strengths to sustain commitment and build community capacity by reinforcing access to networks and resources</a:t>
            </a:r>
            <a:endParaRPr sz="1200"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US" sz="1200" dirty="0" smtClean="0">
                <a:latin typeface="Calibri"/>
                <a:ea typeface="Calibri"/>
                <a:cs typeface="Calibri"/>
                <a:sym typeface="Calibri"/>
              </a:rPr>
              <a:t>Be open to addressing new issues that may arise during engagement. New issues may have different priorities to the community members than what was originally discussed on the proposed agenda</a:t>
            </a:r>
          </a:p>
          <a:p>
            <a:pPr marL="914400" lvl="1" indent="-304800" algn="l" rtl="0">
              <a:spcBef>
                <a:spcPts val="0"/>
              </a:spcBef>
              <a:spcAft>
                <a:spcPts val="0"/>
              </a:spcAft>
              <a:buSzPts val="1200"/>
              <a:buFont typeface="Calibri"/>
              <a:buChar char="○"/>
            </a:pPr>
            <a:r>
              <a:rPr lang="en" sz="1200" dirty="0" smtClean="0">
                <a:latin typeface="Calibri"/>
                <a:ea typeface="Calibri"/>
                <a:cs typeface="Calibri"/>
                <a:sym typeface="Calibri"/>
              </a:rPr>
              <a:t>Build on lessons learned during engagement processes  </a:t>
            </a:r>
            <a:r>
              <a:rPr lang="en-US" sz="1200" dirty="0" smtClean="0">
                <a:latin typeface="Calibri"/>
                <a:ea typeface="Calibri"/>
                <a:cs typeface="Calibri"/>
                <a:sym typeface="Calibri"/>
              </a:rPr>
              <a:t> </a:t>
            </a:r>
            <a:endParaRPr sz="1200" dirty="0">
              <a:latin typeface="Calibri"/>
              <a:ea typeface="Calibri"/>
              <a:cs typeface="Calibri"/>
              <a:sym typeface="Calibri"/>
            </a:endParaRPr>
          </a:p>
          <a:p>
            <a:pPr marL="914400" lvl="1" indent="-304800" algn="l" rtl="0">
              <a:spcBef>
                <a:spcPts val="0"/>
              </a:spcBef>
              <a:spcAft>
                <a:spcPts val="0"/>
              </a:spcAft>
              <a:buSzPts val="1200"/>
              <a:buFont typeface="Calibri"/>
              <a:buChar char="○"/>
            </a:pPr>
            <a:r>
              <a:rPr lang="en" sz="1200" dirty="0" smtClean="0">
                <a:latin typeface="Calibri"/>
                <a:ea typeface="Calibri"/>
                <a:cs typeface="Calibri"/>
                <a:sym typeface="Calibri"/>
              </a:rPr>
              <a:t>While investing</a:t>
            </a:r>
            <a:r>
              <a:rPr lang="en" sz="1200" baseline="0" dirty="0" smtClean="0">
                <a:latin typeface="Calibri"/>
                <a:ea typeface="Calibri"/>
                <a:cs typeface="Calibri"/>
                <a:sym typeface="Calibri"/>
              </a:rPr>
              <a:t> </a:t>
            </a:r>
            <a:r>
              <a:rPr lang="en" sz="1200" dirty="0" smtClean="0">
                <a:latin typeface="Calibri"/>
                <a:ea typeface="Calibri"/>
                <a:cs typeface="Calibri"/>
                <a:sym typeface="Calibri"/>
              </a:rPr>
              <a:t>resources </a:t>
            </a:r>
            <a:r>
              <a:rPr lang="en" sz="1200" dirty="0">
                <a:latin typeface="Calibri"/>
                <a:ea typeface="Calibri"/>
                <a:cs typeface="Calibri"/>
                <a:sym typeface="Calibri"/>
              </a:rPr>
              <a:t>(both time and money) in building and maintaining </a:t>
            </a:r>
            <a:r>
              <a:rPr lang="en" sz="1200" dirty="0" smtClean="0">
                <a:latin typeface="Calibri"/>
                <a:ea typeface="Calibri"/>
                <a:cs typeface="Calibri"/>
                <a:sym typeface="Calibri"/>
              </a:rPr>
              <a:t>partnerships</a:t>
            </a:r>
            <a:r>
              <a:rPr lang="en" sz="1200" baseline="0" dirty="0" smtClean="0">
                <a:latin typeface="Calibri"/>
                <a:ea typeface="Calibri"/>
                <a:cs typeface="Calibri"/>
                <a:sym typeface="Calibri"/>
              </a:rPr>
              <a:t>, continuously </a:t>
            </a:r>
            <a:r>
              <a:rPr lang="en" sz="1200" dirty="0" smtClean="0">
                <a:latin typeface="Calibri"/>
                <a:ea typeface="Calibri"/>
                <a:cs typeface="Calibri"/>
                <a:sym typeface="Calibri"/>
              </a:rPr>
              <a:t>assess </a:t>
            </a:r>
            <a:r>
              <a:rPr lang="en" sz="1200" dirty="0">
                <a:latin typeface="Calibri"/>
                <a:ea typeface="Calibri"/>
                <a:cs typeface="Calibri"/>
                <a:sym typeface="Calibri"/>
              </a:rPr>
              <a:t>the sustainability and effectiveness of the </a:t>
            </a:r>
            <a:r>
              <a:rPr lang="en" sz="1200" dirty="0" smtClean="0">
                <a:latin typeface="Calibri"/>
                <a:ea typeface="Calibri"/>
                <a:cs typeface="Calibri"/>
                <a:sym typeface="Calibri"/>
              </a:rPr>
              <a:t>strategy </a:t>
            </a:r>
            <a:endParaRPr sz="1200"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dirty="0">
                <a:solidFill>
                  <a:schemeClr val="dk1"/>
                </a:solidFill>
              </a:rPr>
              <a:t>I want to also stress that …</a:t>
            </a: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dirty="0">
                <a:solidFill>
                  <a:schemeClr val="dk1"/>
                </a:solidFill>
              </a:rPr>
              <a:t>“Stakeholder engagement occurs successfully when there is an ongoing cumulative process enabling relationships and trust to build”</a:t>
            </a:r>
            <a:endParaRPr sz="1200" dirty="0">
              <a:latin typeface="Calibri"/>
              <a:ea typeface="Calibri"/>
              <a:cs typeface="Calibri"/>
              <a:sym typeface="Calibri"/>
            </a:endParaRPr>
          </a:p>
          <a:p>
            <a:pPr marL="91440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24ce6506d2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24ce6506d2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dirty="0" smtClean="0"/>
              <a:t>A stakeholder should be defined as an individual or entity involved or impacted by the incident at hand (whether directly or indirectly) that should know or care about the incident. </a:t>
            </a:r>
          </a:p>
          <a:p>
            <a:pPr marL="171450" lvl="0" indent="-171450" algn="l" rtl="0">
              <a:spcBef>
                <a:spcPts val="0"/>
              </a:spcBef>
              <a:spcAft>
                <a:spcPts val="0"/>
              </a:spcAft>
            </a:pPr>
            <a:r>
              <a:rPr lang="en-US" dirty="0" smtClean="0"/>
              <a:t>This includes (but is not limited to) individuals, residents, business owners, property owners, community organizations, workers that could have been exposed, parents/guardians if a childcare center or school is involved, government officials, etc.</a:t>
            </a:r>
          </a:p>
          <a:p>
            <a:pPr marL="171450" lvl="0" indent="-171450" algn="l" rtl="0">
              <a:spcBef>
                <a:spcPts val="0"/>
              </a:spcBef>
              <a:spcAft>
                <a:spcPts val="0"/>
              </a:spcAft>
            </a:pPr>
            <a:r>
              <a:rPr lang="en-US" dirty="0" smtClean="0"/>
              <a:t>Any citizen who has questions or concerns about the incident can also be considered a stakeholder, as they hold interest in being informed, even though they may not be directly affected, their needs and questions should still be identified throughout the response and engagement period.</a:t>
            </a:r>
          </a:p>
          <a:p>
            <a:pPr marL="171450" lvl="0" indent="-171450" algn="l" rtl="0">
              <a:spcBef>
                <a:spcPts val="0"/>
              </a:spcBef>
              <a:spcAft>
                <a:spcPts val="0"/>
              </a:spcAft>
            </a:pPr>
            <a:r>
              <a:rPr lang="en-US" dirty="0" smtClean="0"/>
              <a:t>Before a pollution incident occurs, certain stakeholders in communities can be pre-identified.</a:t>
            </a:r>
          </a:p>
          <a:p>
            <a:pPr marL="171450" lvl="0" indent="-171450" algn="l" rtl="0">
              <a:spcBef>
                <a:spcPts val="0"/>
              </a:spcBef>
              <a:spcAft>
                <a:spcPts val="0"/>
              </a:spcAft>
            </a:pPr>
            <a:endParaRPr lang="en-US" dirty="0" smtClean="0"/>
          </a:p>
          <a:p>
            <a:pPr marL="171450" lvl="0" indent="-171450" algn="l" rtl="0">
              <a:spcBef>
                <a:spcPts val="0"/>
              </a:spcBef>
              <a:spcAft>
                <a:spcPts val="0"/>
              </a:spcAft>
            </a:pPr>
            <a:r>
              <a:rPr lang="en-US" dirty="0" smtClean="0"/>
              <a:t>Each stakeholder can be uniquely identified and evaluated according to their power and influence in comparison to their interest level to the incident (ex: were they directly affected?). </a:t>
            </a:r>
          </a:p>
          <a:p>
            <a:pPr marL="171450" lvl="0" indent="-171450" algn="l" rtl="0">
              <a:spcBef>
                <a:spcPts val="0"/>
              </a:spcBef>
              <a:spcAft>
                <a:spcPts val="0"/>
              </a:spcAft>
            </a:pPr>
            <a:r>
              <a:rPr lang="en-US" dirty="0" smtClean="0"/>
              <a:t>The Stakeholder Analysis is a tool to aid in this categorization. In this context, power is defined as given authority or influence the individual or group has within the community. </a:t>
            </a:r>
          </a:p>
          <a:p>
            <a:pPr marL="171450" lvl="0" indent="-171450" algn="l" rtl="0">
              <a:spcBef>
                <a:spcPts val="0"/>
              </a:spcBef>
              <a:spcAft>
                <a:spcPts val="0"/>
              </a:spcAft>
            </a:pPr>
            <a:r>
              <a:rPr lang="en-US" dirty="0" smtClean="0"/>
              <a:t>High power groups can be strongly</a:t>
            </a:r>
            <a:r>
              <a:rPr lang="en-US" baseline="0" dirty="0" smtClean="0"/>
              <a:t> influential organizations or groups that have a strong presence and voice in the community.  For example, community taskforces. </a:t>
            </a:r>
          </a:p>
          <a:p>
            <a:pPr marL="171450" lvl="0" indent="-171450" algn="l" rtl="0">
              <a:spcBef>
                <a:spcPts val="0"/>
              </a:spcBef>
              <a:spcAft>
                <a:spcPts val="0"/>
              </a:spcAft>
            </a:pPr>
            <a:r>
              <a:rPr lang="en-US" dirty="0" smtClean="0"/>
              <a:t>Interest is determined by impact and proximity to the incident. Those directly affected should be considered of high interest whereas other members of the community not directly affected may still have an interest and should be kept informed; however, it is not as crucial or timely to inform these individuals as others.</a:t>
            </a:r>
          </a:p>
          <a:p>
            <a:pPr marL="171450" lvl="0" indent="-171450" algn="l" rtl="0">
              <a:spcBef>
                <a:spcPts val="0"/>
              </a:spcBef>
              <a:spcAft>
                <a:spcPts val="0"/>
              </a:spcAft>
            </a:pPr>
            <a:r>
              <a:rPr lang="en-US" dirty="0" smtClean="0"/>
              <a:t>An important consideration when categorizing these stakeholders is the specific incident at hand. During a different incident in the same geographical location, it is possible for a stakeholder to change categories thus, a new categorization process should be done for every incident for the most appropriate engagement strategies to be deployed</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24ce6506d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24ce6506d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Look over chart and include example of each when giving presentation </a:t>
            </a:r>
            <a:endParaRPr dirty="0"/>
          </a:p>
          <a:p>
            <a:pPr marL="0" lvl="0" indent="0" algn="l" rtl="0">
              <a:spcBef>
                <a:spcPts val="0"/>
              </a:spcBef>
              <a:spcAft>
                <a:spcPts val="0"/>
              </a:spcAft>
              <a:buNone/>
            </a:pPr>
            <a:r>
              <a:rPr lang="en" dirty="0"/>
              <a:t>Chart moves from low to high power and interest with different level of strategy for each.. </a:t>
            </a:r>
            <a:endParaRPr dirty="0"/>
          </a:p>
          <a:p>
            <a:pPr marL="457200" lvl="0" indent="-298450" algn="l" rtl="0">
              <a:lnSpc>
                <a:spcPct val="115000"/>
              </a:lnSpc>
              <a:spcBef>
                <a:spcPts val="0"/>
              </a:spcBef>
              <a:spcAft>
                <a:spcPts val="0"/>
              </a:spcAft>
              <a:buClr>
                <a:schemeClr val="dk1"/>
              </a:buClr>
              <a:buSzPts val="1100"/>
              <a:buChar char="●"/>
            </a:pPr>
            <a:r>
              <a:rPr lang="en" u="sng" dirty="0">
                <a:solidFill>
                  <a:schemeClr val="dk1"/>
                </a:solidFill>
              </a:rPr>
              <a:t>Inform/Outreach</a:t>
            </a:r>
            <a:r>
              <a:rPr lang="en" dirty="0">
                <a:solidFill>
                  <a:schemeClr val="dk1"/>
                </a:solidFill>
              </a:rPr>
              <a:t> - This is a low level engagement and unidirectional flow of information coming from DEQ or high-power partners. This strategy is best for low-power, low-interest stakeholders. I.e. public announcements and postings </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u="sng" dirty="0">
                <a:solidFill>
                  <a:schemeClr val="dk1"/>
                </a:solidFill>
              </a:rPr>
              <a:t>Involve/Consult </a:t>
            </a:r>
            <a:r>
              <a:rPr lang="en" dirty="0">
                <a:solidFill>
                  <a:schemeClr val="dk1"/>
                </a:solidFill>
              </a:rPr>
              <a:t>- This is a low to middle level engagement and single bidirectional flow. This is best fit for high-power, low-interest groups. This strategy, specifically consultation,  can be utilized when a stakeholder group has expertise and can offer recommendations but has low interest in terms of being affected or does not want to be fully involved in decision-making processes.i.e. Consulting stakeholders who may be knowledgable about the subject but are not directly affected or may not want to be involved in a decision-making process  </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u="sng" dirty="0">
                <a:solidFill>
                  <a:schemeClr val="dk1"/>
                </a:solidFill>
              </a:rPr>
              <a:t>Collaborative</a:t>
            </a:r>
            <a:r>
              <a:rPr lang="en" dirty="0">
                <a:solidFill>
                  <a:schemeClr val="dk1"/>
                </a:solidFill>
              </a:rPr>
              <a:t> - This is a middle to high level engagement and bidirectional flow. Collaboration is best fit for low-power, high-interest. It is best practice to have community members involved and ‘in the loop’ when it comes to incidents but they do not necessarily have to be involved with every decision to be made. – feedback and input from the community groups </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u="sng" dirty="0">
                <a:solidFill>
                  <a:schemeClr val="dk1"/>
                </a:solidFill>
              </a:rPr>
              <a:t>Shared Leadership/Codesign</a:t>
            </a:r>
            <a:r>
              <a:rPr lang="en" dirty="0">
                <a:solidFill>
                  <a:schemeClr val="dk1"/>
                </a:solidFill>
              </a:rPr>
              <a:t> - This is a high level engagement and strong/rigorous open flow. For this engagement, high-power, high-interest people and organizations are part of the decision-making and community engagement processes. - involved in leadership and full decisions-making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277b74ecd3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277b74ecd3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lgn="l" rtl="0">
              <a:spcBef>
                <a:spcPts val="0"/>
              </a:spcBef>
              <a:spcAft>
                <a:spcPts val="0"/>
              </a:spcAft>
              <a:buSzPts val="1100"/>
              <a:buNone/>
            </a:pPr>
            <a:r>
              <a:rPr lang="en-US" dirty="0" smtClean="0"/>
              <a:t>Take</a:t>
            </a:r>
            <a:r>
              <a:rPr lang="en-US" baseline="0" dirty="0" smtClean="0"/>
              <a:t> into consideration environmental, economic, social, mental health factors in designing engagement strategies.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24ce6506d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24ce6506d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Bring in</a:t>
            </a:r>
            <a:r>
              <a:rPr lang="en-US" baseline="0" dirty="0" smtClean="0"/>
              <a:t> SMEs</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4ce6506d2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4ce6506d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600" dirty="0"/>
          </a:p>
          <a:p>
            <a:pPr marL="0" lvl="0" indent="0" algn="l" rtl="0">
              <a:spcBef>
                <a:spcPts val="0"/>
              </a:spcBef>
              <a:spcAft>
                <a:spcPts val="0"/>
              </a:spcAft>
              <a:buNone/>
            </a:pPr>
            <a:r>
              <a:rPr lang="en-US" sz="800" dirty="0" smtClean="0"/>
              <a:t>Two types of evaluations can be utilized for stakeholder engagement: process evaluation and summative evaluation. </a:t>
            </a:r>
          </a:p>
          <a:p>
            <a:pPr marL="171450" lvl="0" indent="-171450" algn="l" rtl="0">
              <a:spcBef>
                <a:spcPts val="0"/>
              </a:spcBef>
              <a:spcAft>
                <a:spcPts val="0"/>
              </a:spcAft>
            </a:pPr>
            <a:r>
              <a:rPr lang="en-US" sz="800" dirty="0" smtClean="0"/>
              <a:t>Process evaluation is to be done while the engagement is taking place. This is done by tracking how well the engagement implementation is following the strategy selected (i.e. are the correct levels of engagement being utilized, are the appropriate stakeholders being included in decision-making processes, are all groups being informed in a way the information is getting to them). This evaluation strategy can be used by constantly referencing the engagement strategy (and this framework) and by communication with high-power stakeholders to ensure their needs are being addressed. </a:t>
            </a:r>
          </a:p>
          <a:p>
            <a:pPr marL="171450" lvl="0" indent="-171450" algn="l" rtl="0">
              <a:spcBef>
                <a:spcPts val="0"/>
              </a:spcBef>
              <a:spcAft>
                <a:spcPts val="0"/>
              </a:spcAft>
            </a:pPr>
            <a:r>
              <a:rPr lang="en-US" sz="800" dirty="0" smtClean="0"/>
              <a:t>The second evaluation strategy, summative, is done at the end of the engagement period. This is where engagement effectiveness is evaluated, lessons can be learned (as to what worked well and what did not), and changes can be implemented during future incidents. As mentioned earlier, engagement should be flexible and adapted to the specific situation at hand and lessons should be learned during each response to continually improve the processes and strategies. Summative evaluation can take place in the form of surveys sent out to each different category of stakeholder to determine how satisfied they were with the levels of engagement deployed to them. It should be noted again that surveys, face-to-face interviews, or other types of data collection should be accessible to the audience and enough data and information should be collected to accurately represent the majority opinion for that category of stakeholders. </a:t>
            </a:r>
            <a:endParaRPr sz="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276c3f675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276c3f675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Calibri"/>
              <a:buChar char="●"/>
            </a:pPr>
            <a:r>
              <a:rPr lang="en" u="sng">
                <a:latin typeface="Calibri"/>
                <a:ea typeface="Calibri"/>
                <a:cs typeface="Calibri"/>
                <a:sym typeface="Calibri"/>
              </a:rPr>
              <a:t>Increase the likelihood that projects or solutions will be widely accepted:</a:t>
            </a:r>
            <a:endParaRPr u="sng">
              <a:latin typeface="Calibri"/>
              <a:ea typeface="Calibri"/>
              <a:cs typeface="Calibri"/>
              <a:sym typeface="Calibri"/>
            </a:endParaRPr>
          </a:p>
          <a:p>
            <a:pPr marL="914400" lvl="1" indent="-298450" algn="l" rtl="0">
              <a:spcBef>
                <a:spcPts val="0"/>
              </a:spcBef>
              <a:spcAft>
                <a:spcPts val="0"/>
              </a:spcAft>
              <a:buSzPts val="1100"/>
              <a:buFont typeface="Calibri"/>
              <a:buChar char="○"/>
            </a:pPr>
            <a:r>
              <a:rPr lang="en">
                <a:latin typeface="Calibri"/>
                <a:ea typeface="Calibri"/>
                <a:cs typeface="Calibri"/>
                <a:sym typeface="Calibri"/>
              </a:rPr>
              <a:t>Prevent and mitigate fear-based hesitancy from local partners and the community ⇒ regular, on-going forums ⇒ express concerns before problems become too big or out of control</a:t>
            </a:r>
            <a:endParaRPr>
              <a:latin typeface="Calibri"/>
              <a:ea typeface="Calibri"/>
              <a:cs typeface="Calibri"/>
              <a:sym typeface="Calibri"/>
            </a:endParaRPr>
          </a:p>
          <a:p>
            <a:pPr marL="457200" lvl="0" indent="-298450" algn="l" rtl="0">
              <a:spcBef>
                <a:spcPts val="0"/>
              </a:spcBef>
              <a:spcAft>
                <a:spcPts val="0"/>
              </a:spcAft>
              <a:buSzPts val="1100"/>
              <a:buFont typeface="Calibri"/>
              <a:buChar char="●"/>
            </a:pPr>
            <a:r>
              <a:rPr lang="en" u="sng">
                <a:latin typeface="Calibri"/>
                <a:ea typeface="Calibri"/>
                <a:cs typeface="Calibri"/>
                <a:sym typeface="Calibri"/>
              </a:rPr>
              <a:t>Empower and integrate people from different communities and backgrounds  </a:t>
            </a:r>
            <a:endParaRPr u="sng">
              <a:latin typeface="Calibri"/>
              <a:ea typeface="Calibri"/>
              <a:cs typeface="Calibri"/>
              <a:sym typeface="Calibri"/>
            </a:endParaRPr>
          </a:p>
          <a:p>
            <a:pPr marL="914400" lvl="0" indent="0" algn="l" rtl="0">
              <a:spcBef>
                <a:spcPts val="0"/>
              </a:spcBef>
              <a:spcAft>
                <a:spcPts val="0"/>
              </a:spcAft>
              <a:buNone/>
            </a:pPr>
            <a:endParaRPr>
              <a:latin typeface="Calibri"/>
              <a:ea typeface="Calibri"/>
              <a:cs typeface="Calibri"/>
              <a:sym typeface="Calibri"/>
            </a:endParaRPr>
          </a:p>
          <a:p>
            <a:pPr marL="457200" lvl="0" indent="-298450" algn="l" rtl="0">
              <a:spcBef>
                <a:spcPts val="0"/>
              </a:spcBef>
              <a:spcAft>
                <a:spcPts val="0"/>
              </a:spcAft>
              <a:buSzPts val="1100"/>
              <a:buFont typeface="Calibri"/>
              <a:buChar char="●"/>
            </a:pPr>
            <a:r>
              <a:rPr lang="en" u="sng">
                <a:latin typeface="Calibri"/>
                <a:ea typeface="Calibri"/>
                <a:cs typeface="Calibri"/>
                <a:sym typeface="Calibri"/>
              </a:rPr>
              <a:t>Increase trust in community organizations and governance </a:t>
            </a:r>
            <a:endParaRPr u="sng">
              <a:latin typeface="Calibri"/>
              <a:ea typeface="Calibri"/>
              <a:cs typeface="Calibri"/>
              <a:sym typeface="Calibri"/>
            </a:endParaRPr>
          </a:p>
          <a:p>
            <a:pPr marL="914400" lvl="1" indent="-298450" algn="l" rtl="0">
              <a:spcBef>
                <a:spcPts val="0"/>
              </a:spcBef>
              <a:spcAft>
                <a:spcPts val="0"/>
              </a:spcAft>
              <a:buSzPts val="1100"/>
              <a:buFont typeface="Calibri"/>
              <a:buChar char="○"/>
            </a:pPr>
            <a:r>
              <a:rPr lang="en">
                <a:latin typeface="Calibri"/>
                <a:ea typeface="Calibri"/>
                <a:cs typeface="Calibri"/>
                <a:sym typeface="Calibri"/>
              </a:rPr>
              <a:t>Working together improves communication — it promotes understanding and empathy (important aspect to SE) between multiple groups and disciplines </a:t>
            </a:r>
            <a:endParaRPr>
              <a:latin typeface="Calibri"/>
              <a:ea typeface="Calibri"/>
              <a:cs typeface="Calibri"/>
              <a:sym typeface="Calibri"/>
            </a:endParaRPr>
          </a:p>
          <a:p>
            <a:pPr marL="457200" lvl="0" indent="-298450" algn="l" rtl="0">
              <a:spcBef>
                <a:spcPts val="0"/>
              </a:spcBef>
              <a:spcAft>
                <a:spcPts val="0"/>
              </a:spcAft>
              <a:buSzPts val="1100"/>
              <a:buFont typeface="Calibri"/>
              <a:buChar char="●"/>
            </a:pPr>
            <a:r>
              <a:rPr lang="en" u="sng">
                <a:latin typeface="Calibri"/>
                <a:ea typeface="Calibri"/>
                <a:cs typeface="Calibri"/>
                <a:sym typeface="Calibri"/>
              </a:rPr>
              <a:t>Receive and provide timely and accurate information to and from authorities </a:t>
            </a:r>
            <a:endParaRPr u="sng">
              <a:latin typeface="Calibri"/>
              <a:ea typeface="Calibri"/>
              <a:cs typeface="Calibri"/>
              <a:sym typeface="Calibri"/>
            </a:endParaRPr>
          </a:p>
          <a:p>
            <a:pPr marL="914400" lvl="1" indent="-298450" algn="l" rtl="0">
              <a:spcBef>
                <a:spcPts val="0"/>
              </a:spcBef>
              <a:spcAft>
                <a:spcPts val="0"/>
              </a:spcAft>
              <a:buSzPts val="1100"/>
              <a:buFont typeface="Calibri"/>
              <a:buChar char="○"/>
            </a:pPr>
            <a:r>
              <a:rPr lang="en">
                <a:latin typeface="Calibri"/>
                <a:ea typeface="Calibri"/>
                <a:cs typeface="Calibri"/>
                <a:sym typeface="Calibri"/>
              </a:rPr>
              <a:t>This very much applies to toxic spills or incidences that have adverse health effects in the community ⇒ time sensitive</a:t>
            </a:r>
            <a:endParaRPr>
              <a:latin typeface="Calibri"/>
              <a:ea typeface="Calibri"/>
              <a:cs typeface="Calibri"/>
              <a:sym typeface="Calibri"/>
            </a:endParaRPr>
          </a:p>
          <a:p>
            <a:pPr marL="457200" lvl="0" indent="-298450" algn="l" rtl="0">
              <a:spcBef>
                <a:spcPts val="0"/>
              </a:spcBef>
              <a:spcAft>
                <a:spcPts val="0"/>
              </a:spcAft>
              <a:buSzPts val="1100"/>
              <a:buFont typeface="Calibri"/>
              <a:buChar char="●"/>
            </a:pPr>
            <a:r>
              <a:rPr lang="en" u="sng">
                <a:latin typeface="Calibri"/>
                <a:ea typeface="Calibri"/>
                <a:cs typeface="Calibri"/>
                <a:sym typeface="Calibri"/>
              </a:rPr>
              <a:t>Improve knowledge and skills in contextual problem solving  </a:t>
            </a:r>
            <a:endParaRPr u="sng">
              <a:latin typeface="Calibri"/>
              <a:ea typeface="Calibri"/>
              <a:cs typeface="Calibri"/>
              <a:sym typeface="Calibri"/>
            </a:endParaRPr>
          </a:p>
          <a:p>
            <a:pPr marL="914400" lvl="1" indent="-298450" algn="l" rtl="0">
              <a:spcBef>
                <a:spcPts val="0"/>
              </a:spcBef>
              <a:spcAft>
                <a:spcPts val="0"/>
              </a:spcAft>
              <a:buSzPts val="1100"/>
              <a:buFont typeface="Calibri"/>
              <a:buChar char="○"/>
            </a:pPr>
            <a:r>
              <a:rPr lang="en">
                <a:latin typeface="Calibri"/>
                <a:ea typeface="Calibri"/>
                <a:cs typeface="Calibri"/>
                <a:sym typeface="Calibri"/>
              </a:rPr>
              <a:t>By having participants learn about the issues in-depth, the greater knowledge may allows stakeholders to see multiple sides of the problem</a:t>
            </a:r>
            <a:endParaRPr>
              <a:latin typeface="Calibri"/>
              <a:ea typeface="Calibri"/>
              <a:cs typeface="Calibri"/>
              <a:sym typeface="Calibri"/>
            </a:endParaRPr>
          </a:p>
          <a:p>
            <a:pPr marL="457200" lvl="0" indent="-298450" algn="l" rtl="0">
              <a:spcBef>
                <a:spcPts val="0"/>
              </a:spcBef>
              <a:spcAft>
                <a:spcPts val="0"/>
              </a:spcAft>
              <a:buSzPts val="1100"/>
              <a:buFont typeface="Calibri"/>
              <a:buChar char="●"/>
            </a:pPr>
            <a:r>
              <a:rPr lang="en" u="sng">
                <a:latin typeface="Calibri"/>
                <a:ea typeface="Calibri"/>
                <a:cs typeface="Calibri"/>
                <a:sym typeface="Calibri"/>
              </a:rPr>
              <a:t>Facilitate opportunities for discussing current and future concerns</a:t>
            </a:r>
            <a:endParaRPr u="sng">
              <a:latin typeface="Calibri"/>
              <a:ea typeface="Calibri"/>
              <a:cs typeface="Calibri"/>
              <a:sym typeface="Calibri"/>
            </a:endParaRPr>
          </a:p>
          <a:p>
            <a:pPr marL="45720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24ce6506d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24ce6506d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3" name="Google Shape;13;p2"/>
          <p:cNvSpPr/>
          <p:nvPr/>
        </p:nvSpPr>
        <p:spPr>
          <a:xfrm>
            <a:off x="286134" y="71900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8423297" y="3217722"/>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8" name="Google Shape;18;p3"/>
          <p:cNvSpPr/>
          <p:nvPr/>
        </p:nvSpPr>
        <p:spPr>
          <a:xfrm>
            <a:off x="272082" y="2111232"/>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rot="10800000">
            <a:off x="8428824" y="259394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4" name="Google Shape;24;p4"/>
          <p:cNvSpPr/>
          <p:nvPr/>
        </p:nvSpPr>
        <p:spPr>
          <a:xfrm>
            <a:off x="272082" y="405407"/>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
          <p:cNvSpPr/>
          <p:nvPr/>
        </p:nvSpPr>
        <p:spPr>
          <a:xfrm rot="10800000">
            <a:off x="8428824" y="416539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1" name="Google Shape;31;p5"/>
          <p:cNvSpPr/>
          <p:nvPr/>
        </p:nvSpPr>
        <p:spPr>
          <a:xfrm>
            <a:off x="272082" y="405407"/>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5"/>
          <p:cNvSpPr/>
          <p:nvPr/>
        </p:nvSpPr>
        <p:spPr>
          <a:xfrm rot="10800000">
            <a:off x="8428824" y="416539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6"/>
          <p:cNvSpPr/>
          <p:nvPr/>
        </p:nvSpPr>
        <p:spPr>
          <a:xfrm>
            <a:off x="272082" y="405407"/>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6"/>
          <p:cNvSpPr/>
          <p:nvPr/>
        </p:nvSpPr>
        <p:spPr>
          <a:xfrm rot="10800000">
            <a:off x="8428824" y="61424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2" name="Google Shape;42;p7"/>
          <p:cNvSpPr/>
          <p:nvPr/>
        </p:nvSpPr>
        <p:spPr>
          <a:xfrm>
            <a:off x="272082" y="405407"/>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7"/>
          <p:cNvSpPr/>
          <p:nvPr/>
        </p:nvSpPr>
        <p:spPr>
          <a:xfrm rot="10800000">
            <a:off x="2716227" y="4165527"/>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6" name="Google Shape;4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7" name="Google Shape;47;p8"/>
          <p:cNvSpPr/>
          <p:nvPr/>
        </p:nvSpPr>
        <p:spPr>
          <a:xfrm>
            <a:off x="444296" y="405407"/>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8"/>
          <p:cNvSpPr/>
          <p:nvPr/>
        </p:nvSpPr>
        <p:spPr>
          <a:xfrm rot="10800000">
            <a:off x="6454574" y="4137474"/>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9"/>
        <p:cNvGrpSpPr/>
        <p:nvPr/>
      </p:nvGrpSpPr>
      <p:grpSpPr>
        <a:xfrm>
          <a:off x="0" y="0"/>
          <a:ext cx="0" cy="0"/>
          <a:chOff x="0" y="0"/>
          <a:chExt cx="0" cy="0"/>
        </a:xfrm>
      </p:grpSpPr>
      <p:sp>
        <p:nvSpPr>
          <p:cNvPr id="50" name="Google Shape;50;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2" name="Google Shape;5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4" name="Google Shape;5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5" name="Google Shape;55;p9"/>
          <p:cNvSpPr/>
          <p:nvPr/>
        </p:nvSpPr>
        <p:spPr>
          <a:xfrm>
            <a:off x="225880" y="1193555"/>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9"/>
          <p:cNvSpPr/>
          <p:nvPr/>
        </p:nvSpPr>
        <p:spPr>
          <a:xfrm rot="10800000">
            <a:off x="3907224" y="363469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7"/>
        <p:cNvGrpSpPr/>
        <p:nvPr/>
      </p:nvGrpSpPr>
      <p:grpSpPr>
        <a:xfrm>
          <a:off x="0" y="0"/>
          <a:ext cx="0" cy="0"/>
          <a:chOff x="0" y="0"/>
          <a:chExt cx="0" cy="0"/>
        </a:xfrm>
      </p:grpSpPr>
      <p:sp>
        <p:nvSpPr>
          <p:cNvPr id="58" name="Google Shape;5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sp>
        <p:nvSpPr>
          <p:cNvPr id="61" name="Google Shape;6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2" name="Google Shape;6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3" name="Google Shape;6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4" name="Google Shape;64;p11"/>
          <p:cNvSpPr/>
          <p:nvPr/>
        </p:nvSpPr>
        <p:spPr>
          <a:xfrm>
            <a:off x="272080" y="1066505"/>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1"/>
          <p:cNvSpPr/>
          <p:nvPr/>
        </p:nvSpPr>
        <p:spPr>
          <a:xfrm rot="10800000">
            <a:off x="8428824" y="404954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486150" y="1162100"/>
            <a:ext cx="8171700" cy="1215600"/>
          </a:xfrm>
          <a:prstGeom prst="rect">
            <a:avLst/>
          </a:prstGeom>
          <a:solidFill>
            <a:srgbClr val="FFFFFF">
              <a:alpha val="80000"/>
            </a:srgbClr>
          </a:solidFill>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3000" b="1"/>
              <a:t>Stakeholder Engagement during </a:t>
            </a:r>
            <a:endParaRPr sz="3000" b="1"/>
          </a:p>
          <a:p>
            <a:pPr marL="0" lvl="0" indent="0" algn="ctr" rtl="0">
              <a:lnSpc>
                <a:spcPct val="115000"/>
              </a:lnSpc>
              <a:spcBef>
                <a:spcPts val="0"/>
              </a:spcBef>
              <a:spcAft>
                <a:spcPts val="0"/>
              </a:spcAft>
              <a:buClr>
                <a:schemeClr val="dk1"/>
              </a:buClr>
              <a:buSzPts val="1100"/>
              <a:buFont typeface="Arial"/>
              <a:buNone/>
            </a:pPr>
            <a:r>
              <a:rPr lang="en" sz="3000" b="1"/>
              <a:t>Pollution Incidents</a:t>
            </a:r>
            <a:endParaRPr sz="6600" b="1"/>
          </a:p>
        </p:txBody>
      </p:sp>
      <p:sp>
        <p:nvSpPr>
          <p:cNvPr id="73" name="Google Shape;73;p13"/>
          <p:cNvSpPr txBox="1">
            <a:spLocks noGrp="1"/>
          </p:cNvSpPr>
          <p:nvPr>
            <p:ph type="subTitle" idx="1"/>
          </p:nvPr>
        </p:nvSpPr>
        <p:spPr>
          <a:xfrm>
            <a:off x="1452363" y="2833875"/>
            <a:ext cx="6247800" cy="601200"/>
          </a:xfrm>
          <a:prstGeom prst="rect">
            <a:avLst/>
          </a:prstGeom>
          <a:solidFill>
            <a:srgbClr val="FFFFFF">
              <a:alpha val="60000"/>
            </a:srgbClr>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200" i="1"/>
              <a:t>Integrative Learning Experience </a:t>
            </a:r>
            <a:endParaRPr sz="2200" i="1"/>
          </a:p>
          <a:p>
            <a:pPr marL="0" lvl="0" indent="0" algn="l" rtl="0">
              <a:spcBef>
                <a:spcPts val="0"/>
              </a:spcBef>
              <a:spcAft>
                <a:spcPts val="0"/>
              </a:spcAft>
              <a:buNone/>
            </a:pPr>
            <a:endParaRPr/>
          </a:p>
        </p:txBody>
      </p:sp>
      <p:sp>
        <p:nvSpPr>
          <p:cNvPr id="74" name="Google Shape;74;p13"/>
          <p:cNvSpPr txBox="1"/>
          <p:nvPr/>
        </p:nvSpPr>
        <p:spPr>
          <a:xfrm>
            <a:off x="0" y="4542175"/>
            <a:ext cx="5650200" cy="60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Proxima Nova"/>
                <a:ea typeface="Proxima Nova"/>
                <a:cs typeface="Proxima Nova"/>
                <a:sym typeface="Proxima Nova"/>
              </a:rPr>
              <a:t>May, 2022</a:t>
            </a:r>
            <a:endParaRPr>
              <a:latin typeface="Proxima Nova"/>
              <a:ea typeface="Proxima Nova"/>
              <a:cs typeface="Proxima Nova"/>
              <a:sym typeface="Proxima Nova"/>
            </a:endParaRPr>
          </a:p>
          <a:p>
            <a:pPr marL="0" lvl="0" indent="0" algn="l" rtl="0">
              <a:spcBef>
                <a:spcPts val="0"/>
              </a:spcBef>
              <a:spcAft>
                <a:spcPts val="0"/>
              </a:spcAft>
              <a:buNone/>
            </a:pPr>
            <a:r>
              <a:rPr lang="en">
                <a:latin typeface="Proxima Nova"/>
                <a:ea typeface="Proxima Nova"/>
                <a:cs typeface="Proxima Nova"/>
                <a:sym typeface="Proxima Nova"/>
              </a:rPr>
              <a:t>Meaghan Chesley, Kari Furrow, Kevin Laoh</a:t>
            </a:r>
            <a:endParaRPr>
              <a:latin typeface="Proxima Nova"/>
              <a:ea typeface="Proxima Nova"/>
              <a:cs typeface="Proxima Nova"/>
              <a:sym typeface="Proxima Nova"/>
            </a:endParaRPr>
          </a:p>
        </p:txBody>
      </p:sp>
      <p:sp>
        <p:nvSpPr>
          <p:cNvPr id="75" name="Google Shape;75;p13"/>
          <p:cNvSpPr/>
          <p:nvPr/>
        </p:nvSpPr>
        <p:spPr>
          <a:xfrm>
            <a:off x="286134" y="71900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3"/>
          <p:cNvSpPr/>
          <p:nvPr/>
        </p:nvSpPr>
        <p:spPr>
          <a:xfrm rot="10800000">
            <a:off x="8423297" y="3217722"/>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3"/>
          <p:cNvSpPr/>
          <p:nvPr/>
        </p:nvSpPr>
        <p:spPr>
          <a:xfrm rot="5400000">
            <a:off x="8423309" y="719009"/>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3"/>
          <p:cNvSpPr/>
          <p:nvPr/>
        </p:nvSpPr>
        <p:spPr>
          <a:xfrm rot="-5400000">
            <a:off x="286122" y="3217722"/>
            <a:ext cx="443100" cy="443100"/>
          </a:xfrm>
          <a:prstGeom prst="halfFrame">
            <a:avLst>
              <a:gd name="adj1" fmla="val 14370"/>
              <a:gd name="adj2" fmla="val 13472"/>
            </a:avLst>
          </a:prstGeom>
          <a:solidFill>
            <a:srgbClr val="D47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82"/>
        <p:cNvGrpSpPr/>
        <p:nvPr/>
      </p:nvGrpSpPr>
      <p:grpSpPr>
        <a:xfrm>
          <a:off x="0" y="0"/>
          <a:ext cx="0" cy="0"/>
          <a:chOff x="0" y="0"/>
          <a:chExt cx="0" cy="0"/>
        </a:xfrm>
      </p:grpSpPr>
      <p:sp>
        <p:nvSpPr>
          <p:cNvPr id="83" name="Google Shape;83;p14"/>
          <p:cNvSpPr txBox="1">
            <a:spLocks noGrp="1"/>
          </p:cNvSpPr>
          <p:nvPr>
            <p:ph type="title"/>
          </p:nvPr>
        </p:nvSpPr>
        <p:spPr>
          <a:xfrm>
            <a:off x="3879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Objectives</a:t>
            </a:r>
            <a:endParaRPr/>
          </a:p>
        </p:txBody>
      </p:sp>
      <p:sp>
        <p:nvSpPr>
          <p:cNvPr id="84" name="Google Shape;84;p14"/>
          <p:cNvSpPr txBox="1">
            <a:spLocks noGrp="1"/>
          </p:cNvSpPr>
          <p:nvPr>
            <p:ph type="body" idx="1"/>
          </p:nvPr>
        </p:nvSpPr>
        <p:spPr>
          <a:xfrm>
            <a:off x="453450" y="1017725"/>
            <a:ext cx="8389500" cy="22305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700" b="1" i="1" dirty="0"/>
              <a:t>Develop a stakeholder engagement plan in response to pollution emergencies for the Virginia Department of Environmental Quality (DEQ) </a:t>
            </a:r>
            <a:r>
              <a:rPr lang="en" sz="1700" b="1" i="1" dirty="0" smtClean="0"/>
              <a:t>building on </a:t>
            </a:r>
            <a:r>
              <a:rPr lang="en" sz="1700" b="1" i="1" dirty="0"/>
              <a:t>the Eastern Shore Annex under the Virginia Area Contingency </a:t>
            </a:r>
            <a:r>
              <a:rPr lang="en" sz="1700" b="1" i="1" dirty="0" smtClean="0"/>
              <a:t>Plan </a:t>
            </a:r>
            <a:endParaRPr sz="1700" b="1" i="1" dirty="0"/>
          </a:p>
          <a:p>
            <a:pPr marL="742950" lvl="0" indent="-336550" algn="l" rtl="0">
              <a:spcBef>
                <a:spcPts val="1000"/>
              </a:spcBef>
              <a:spcAft>
                <a:spcPts val="0"/>
              </a:spcAft>
              <a:buSzPts val="1700"/>
              <a:buChar char="●"/>
            </a:pPr>
            <a:r>
              <a:rPr lang="en" sz="1700" dirty="0"/>
              <a:t>Expand and diversify communication </a:t>
            </a:r>
            <a:endParaRPr sz="1700" dirty="0"/>
          </a:p>
          <a:p>
            <a:pPr marL="742950" lvl="0" indent="-336550" algn="l" rtl="0">
              <a:spcBef>
                <a:spcPts val="0"/>
              </a:spcBef>
              <a:spcAft>
                <a:spcPts val="0"/>
              </a:spcAft>
              <a:buSzPts val="1700"/>
              <a:buChar char="●"/>
            </a:pPr>
            <a:r>
              <a:rPr lang="en" sz="1700" dirty="0"/>
              <a:t>Explore stakeholder challenges and concerns </a:t>
            </a:r>
            <a:endParaRPr sz="1700" dirty="0"/>
          </a:p>
          <a:p>
            <a:pPr marL="742950" lvl="0" indent="-336550" algn="l" rtl="0">
              <a:spcBef>
                <a:spcPts val="0"/>
              </a:spcBef>
              <a:spcAft>
                <a:spcPts val="0"/>
              </a:spcAft>
              <a:buSzPts val="1700"/>
              <a:buChar char="●"/>
            </a:pPr>
            <a:r>
              <a:rPr lang="en" sz="1700" dirty="0"/>
              <a:t>Empower community members</a:t>
            </a:r>
            <a:endParaRPr sz="1700" b="1" i="1" dirty="0"/>
          </a:p>
          <a:p>
            <a:pPr marL="0" lvl="0" indent="0" algn="l" rtl="0">
              <a:spcBef>
                <a:spcPts val="1000"/>
              </a:spcBef>
              <a:spcAft>
                <a:spcPts val="0"/>
              </a:spcAft>
              <a:buNone/>
            </a:pPr>
            <a:endParaRPr sz="1700" b="1" i="1" dirty="0"/>
          </a:p>
          <a:p>
            <a:pPr marL="0" lvl="0" indent="0" algn="ctr" rtl="0">
              <a:spcBef>
                <a:spcPts val="1000"/>
              </a:spcBef>
              <a:spcAft>
                <a:spcPts val="0"/>
              </a:spcAft>
              <a:buNone/>
            </a:pPr>
            <a:endParaRPr sz="2000" i="1" dirty="0"/>
          </a:p>
          <a:p>
            <a:pPr marL="0" lvl="0" indent="0" algn="l" rtl="0">
              <a:spcBef>
                <a:spcPts val="1000"/>
              </a:spcBef>
              <a:spcAft>
                <a:spcPts val="0"/>
              </a:spcAft>
              <a:buNone/>
            </a:pPr>
            <a:endParaRPr sz="1700" dirty="0"/>
          </a:p>
          <a:p>
            <a:pPr marL="457200" lvl="0" indent="0" algn="l" rtl="0">
              <a:spcBef>
                <a:spcPts val="1600"/>
              </a:spcBef>
              <a:spcAft>
                <a:spcPts val="0"/>
              </a:spcAft>
              <a:buNone/>
            </a:pPr>
            <a:endParaRPr sz="1700" dirty="0"/>
          </a:p>
          <a:p>
            <a:pPr marL="457200" lvl="0" indent="0" algn="l" rtl="0">
              <a:spcBef>
                <a:spcPts val="1600"/>
              </a:spcBef>
              <a:spcAft>
                <a:spcPts val="1600"/>
              </a:spcAft>
              <a:buNone/>
            </a:pPr>
            <a:endParaRPr sz="1700" dirty="0"/>
          </a:p>
        </p:txBody>
      </p:sp>
      <p:pic>
        <p:nvPicPr>
          <p:cNvPr id="85" name="Google Shape;85;p14"/>
          <p:cNvPicPr preferRelativeResize="0"/>
          <p:nvPr/>
        </p:nvPicPr>
        <p:blipFill rotWithShape="1">
          <a:blip r:embed="rId3">
            <a:alphaModFix amt="61000"/>
          </a:blip>
          <a:srcRect t="8630" b="23147"/>
          <a:stretch/>
        </p:blipFill>
        <p:spPr>
          <a:xfrm>
            <a:off x="0" y="3082150"/>
            <a:ext cx="9143999" cy="179565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3879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Goals of the DEQ Framework</a:t>
            </a:r>
            <a:endParaRPr/>
          </a:p>
        </p:txBody>
      </p:sp>
      <p:sp>
        <p:nvSpPr>
          <p:cNvPr id="100" name="Google Shape;100;p16"/>
          <p:cNvSpPr txBox="1"/>
          <p:nvPr/>
        </p:nvSpPr>
        <p:spPr>
          <a:xfrm>
            <a:off x="387900" y="1119250"/>
            <a:ext cx="8337900" cy="3780492"/>
          </a:xfrm>
          <a:prstGeom prst="rect">
            <a:avLst/>
          </a:prstGeom>
          <a:noFill/>
          <a:ln>
            <a:noFill/>
          </a:ln>
        </p:spPr>
        <p:txBody>
          <a:bodyPr spcFirstLastPara="1" wrap="square" lIns="91425" tIns="91425" rIns="91425" bIns="91425" anchor="t" anchorCtr="0">
            <a:spAutoFit/>
          </a:bodyPr>
          <a:lstStyle/>
          <a:p>
            <a:pPr marL="114300" lvl="0" indent="0" algn="just" rtl="0">
              <a:spcBef>
                <a:spcPts val="0"/>
              </a:spcBef>
              <a:spcAft>
                <a:spcPts val="0"/>
              </a:spcAft>
              <a:buNone/>
            </a:pPr>
            <a:r>
              <a:rPr lang="en" sz="1700" i="1" dirty="0">
                <a:solidFill>
                  <a:srgbClr val="595959"/>
                </a:solidFill>
                <a:latin typeface="Proxima Nova"/>
                <a:ea typeface="Proxima Nova"/>
                <a:cs typeface="Proxima Nova"/>
                <a:sym typeface="Proxima Nova"/>
              </a:rPr>
              <a:t>As part of the Eastern Shore exercise, DEQ and its planning partners recognized the input of the community stakeholders is of utmost importance</a:t>
            </a:r>
            <a:endParaRPr sz="1700" i="1" dirty="0">
              <a:solidFill>
                <a:srgbClr val="595959"/>
              </a:solidFill>
              <a:latin typeface="Proxima Nova"/>
              <a:ea typeface="Proxima Nova"/>
              <a:cs typeface="Proxima Nova"/>
              <a:sym typeface="Proxima Nova"/>
            </a:endParaRPr>
          </a:p>
          <a:p>
            <a:pPr marL="114300" lvl="0" indent="0" algn="l" rtl="0">
              <a:spcBef>
                <a:spcPts val="0"/>
              </a:spcBef>
              <a:spcAft>
                <a:spcPts val="0"/>
              </a:spcAft>
              <a:buNone/>
            </a:pPr>
            <a:endParaRPr sz="1700" i="1" dirty="0">
              <a:solidFill>
                <a:srgbClr val="595959"/>
              </a:solidFill>
              <a:latin typeface="Proxima Nova"/>
              <a:ea typeface="Proxima Nova"/>
              <a:cs typeface="Proxima Nova"/>
              <a:sym typeface="Proxima Nova"/>
            </a:endParaRPr>
          </a:p>
          <a:p>
            <a:pPr marL="457200" lvl="0" indent="-336550" algn="l" rtl="0">
              <a:spcBef>
                <a:spcPts val="0"/>
              </a:spcBef>
              <a:spcAft>
                <a:spcPts val="0"/>
              </a:spcAft>
              <a:buClr>
                <a:srgbClr val="595959"/>
              </a:buClr>
              <a:buSzPts val="1700"/>
              <a:buFont typeface="Proxima Nova"/>
              <a:buAutoNum type="arabicPeriod"/>
            </a:pPr>
            <a:r>
              <a:rPr lang="en" sz="1800" b="1" i="1" dirty="0">
                <a:solidFill>
                  <a:srgbClr val="595959"/>
                </a:solidFill>
                <a:latin typeface="Proxima Nova"/>
                <a:ea typeface="Proxima Nova"/>
                <a:cs typeface="Proxima Nova"/>
                <a:sym typeface="Proxima Nova"/>
              </a:rPr>
              <a:t>Identify Stakeholders</a:t>
            </a:r>
            <a:endParaRPr sz="1800" b="1" i="1"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smtClean="0">
                <a:solidFill>
                  <a:srgbClr val="595959"/>
                </a:solidFill>
                <a:latin typeface="Proxima Nova"/>
                <a:ea typeface="Proxima Nova"/>
                <a:cs typeface="Proxima Nova"/>
                <a:sym typeface="Proxima Nova"/>
              </a:rPr>
              <a:t>Those </a:t>
            </a:r>
            <a:r>
              <a:rPr lang="en" sz="1600" dirty="0">
                <a:solidFill>
                  <a:srgbClr val="595959"/>
                </a:solidFill>
                <a:latin typeface="Proxima Nova"/>
                <a:ea typeface="Proxima Nova"/>
                <a:cs typeface="Proxima Nova"/>
                <a:sym typeface="Proxima Nova"/>
              </a:rPr>
              <a:t>affected by incidents</a:t>
            </a:r>
            <a:endParaRPr sz="1600"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smtClean="0">
                <a:solidFill>
                  <a:srgbClr val="595959"/>
                </a:solidFill>
                <a:latin typeface="Proxima Nova"/>
                <a:ea typeface="Proxima Nova"/>
                <a:cs typeface="Proxima Nova"/>
                <a:sym typeface="Proxima Nova"/>
              </a:rPr>
              <a:t>Include those that </a:t>
            </a:r>
            <a:r>
              <a:rPr lang="en" sz="1600" dirty="0" smtClean="0">
                <a:solidFill>
                  <a:srgbClr val="595959"/>
                </a:solidFill>
                <a:latin typeface="Proxima Nova"/>
                <a:ea typeface="Proxima Nova"/>
                <a:cs typeface="Proxima Nova"/>
                <a:sym typeface="Proxima Nova"/>
              </a:rPr>
              <a:t>have </a:t>
            </a:r>
            <a:r>
              <a:rPr lang="en" sz="1600" dirty="0">
                <a:solidFill>
                  <a:srgbClr val="595959"/>
                </a:solidFill>
                <a:latin typeface="Proxima Nova"/>
                <a:ea typeface="Proxima Nova"/>
                <a:cs typeface="Proxima Nova"/>
                <a:sym typeface="Proxima Nova"/>
              </a:rPr>
              <a:t>historically not been included</a:t>
            </a:r>
            <a:endParaRPr sz="1600" dirty="0">
              <a:solidFill>
                <a:srgbClr val="595959"/>
              </a:solidFill>
              <a:latin typeface="Proxima Nova"/>
              <a:ea typeface="Proxima Nova"/>
              <a:cs typeface="Proxima Nova"/>
              <a:sym typeface="Proxima Nova"/>
            </a:endParaRPr>
          </a:p>
          <a:p>
            <a:pPr marL="457200" lvl="0" indent="-336550" algn="l" rtl="0">
              <a:spcBef>
                <a:spcPts val="1000"/>
              </a:spcBef>
              <a:spcAft>
                <a:spcPts val="0"/>
              </a:spcAft>
              <a:buClr>
                <a:srgbClr val="595959"/>
              </a:buClr>
              <a:buSzPts val="1700"/>
              <a:buFont typeface="Proxima Nova"/>
              <a:buAutoNum type="arabicPeriod"/>
            </a:pPr>
            <a:r>
              <a:rPr lang="en" sz="1800" b="1" i="1" dirty="0">
                <a:solidFill>
                  <a:srgbClr val="595959"/>
                </a:solidFill>
                <a:latin typeface="Proxima Nova"/>
                <a:ea typeface="Proxima Nova"/>
                <a:cs typeface="Proxima Nova"/>
                <a:sym typeface="Proxima Nova"/>
              </a:rPr>
              <a:t>Identify Engagement options</a:t>
            </a:r>
            <a:endParaRPr sz="1800" b="1" i="1"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a:solidFill>
                  <a:srgbClr val="595959"/>
                </a:solidFill>
                <a:latin typeface="Proxima Nova"/>
                <a:ea typeface="Proxima Nova"/>
                <a:cs typeface="Proxima Nova"/>
                <a:sym typeface="Proxima Nova"/>
              </a:rPr>
              <a:t>Key considerations before, during, and after a response</a:t>
            </a:r>
            <a:endParaRPr sz="1600"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a:solidFill>
                  <a:srgbClr val="595959"/>
                </a:solidFill>
                <a:latin typeface="Proxima Nova"/>
                <a:ea typeface="Proxima Nova"/>
                <a:cs typeface="Proxima Nova"/>
                <a:sym typeface="Proxima Nova"/>
              </a:rPr>
              <a:t>Communication strategies</a:t>
            </a:r>
            <a:endParaRPr sz="1600"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a:solidFill>
                  <a:srgbClr val="595959"/>
                </a:solidFill>
                <a:latin typeface="Proxima Nova"/>
                <a:ea typeface="Proxima Nova"/>
                <a:cs typeface="Proxima Nova"/>
                <a:sym typeface="Proxima Nova"/>
              </a:rPr>
              <a:t>Evaluation strategies </a:t>
            </a:r>
            <a:endParaRPr sz="1600" dirty="0">
              <a:solidFill>
                <a:srgbClr val="595959"/>
              </a:solidFill>
              <a:latin typeface="Proxima Nova"/>
              <a:ea typeface="Proxima Nova"/>
              <a:cs typeface="Proxima Nova"/>
              <a:sym typeface="Proxima Nova"/>
            </a:endParaRPr>
          </a:p>
          <a:p>
            <a:pPr marL="457200" lvl="0" indent="-336550" algn="l" rtl="0">
              <a:spcBef>
                <a:spcPts val="1000"/>
              </a:spcBef>
              <a:spcAft>
                <a:spcPts val="0"/>
              </a:spcAft>
              <a:buClr>
                <a:srgbClr val="595959"/>
              </a:buClr>
              <a:buSzPts val="1700"/>
              <a:buFont typeface="Proxima Nova"/>
              <a:buAutoNum type="arabicPeriod"/>
            </a:pPr>
            <a:r>
              <a:rPr lang="en" sz="1800" b="1" i="1" dirty="0">
                <a:solidFill>
                  <a:srgbClr val="595959"/>
                </a:solidFill>
                <a:latin typeface="Proxima Nova"/>
                <a:ea typeface="Proxima Nova"/>
                <a:cs typeface="Proxima Nova"/>
                <a:sym typeface="Proxima Nova"/>
              </a:rPr>
              <a:t>Develop Strategies for disseminating technical information</a:t>
            </a:r>
            <a:endParaRPr sz="1800" b="1" i="1"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a:solidFill>
                  <a:srgbClr val="595959"/>
                </a:solidFill>
                <a:latin typeface="Proxima Nova"/>
                <a:ea typeface="Proxima Nova"/>
                <a:cs typeface="Proxima Nova"/>
                <a:sym typeface="Proxima Nova"/>
              </a:rPr>
              <a:t>To address stakeholder and community questions and concerns</a:t>
            </a:r>
            <a:endParaRPr sz="1600" dirty="0">
              <a:solidFill>
                <a:srgbClr val="595959"/>
              </a:solidFill>
              <a:latin typeface="Proxima Nova"/>
              <a:ea typeface="Proxima Nova"/>
              <a:cs typeface="Proxima Nova"/>
              <a:sym typeface="Proxima Nova"/>
            </a:endParaRPr>
          </a:p>
          <a:p>
            <a:pPr marL="1371600" lvl="2" indent="-317500" algn="l" rtl="0">
              <a:spcBef>
                <a:spcPts val="0"/>
              </a:spcBef>
              <a:spcAft>
                <a:spcPts val="0"/>
              </a:spcAft>
              <a:buClr>
                <a:srgbClr val="595959"/>
              </a:buClr>
              <a:buSzPts val="1400"/>
              <a:buFont typeface="Arial" panose="020B0604020202020204" pitchFamily="34" charset="0"/>
              <a:buChar char="•"/>
            </a:pPr>
            <a:r>
              <a:rPr lang="en" sz="1600" dirty="0">
                <a:solidFill>
                  <a:srgbClr val="595959"/>
                </a:solidFill>
                <a:latin typeface="Proxima Nova"/>
                <a:ea typeface="Proxima Nova"/>
                <a:cs typeface="Proxima Nova"/>
                <a:sym typeface="Proxima Nova"/>
              </a:rPr>
              <a:t>Transparency in response </a:t>
            </a:r>
            <a:r>
              <a:rPr lang="en" sz="1600" dirty="0" smtClean="0">
                <a:solidFill>
                  <a:srgbClr val="595959"/>
                </a:solidFill>
                <a:latin typeface="Proxima Nova"/>
                <a:ea typeface="Proxima Nova"/>
                <a:cs typeface="Proxima Nova"/>
                <a:sym typeface="Proxima Nova"/>
              </a:rPr>
              <a:t>activities</a:t>
            </a:r>
            <a:endParaRPr sz="1600" dirty="0">
              <a:solidFill>
                <a:srgbClr val="595959"/>
              </a:solidFill>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Stakeholder Engagement </a:t>
            </a:r>
            <a:endParaRPr/>
          </a:p>
        </p:txBody>
      </p:sp>
      <p:sp>
        <p:nvSpPr>
          <p:cNvPr id="106" name="Google Shape;106;p17"/>
          <p:cNvSpPr txBox="1">
            <a:spLocks noGrp="1"/>
          </p:cNvSpPr>
          <p:nvPr>
            <p:ph type="body" idx="1"/>
          </p:nvPr>
        </p:nvSpPr>
        <p:spPr>
          <a:xfrm>
            <a:off x="108000" y="1291025"/>
            <a:ext cx="87243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1600"/>
              </a:spcAft>
              <a:buNone/>
            </a:pPr>
            <a:r>
              <a:rPr lang="en" b="1" i="1"/>
              <a:t>Stakeholder Engagement: </a:t>
            </a:r>
            <a:r>
              <a:rPr lang="en"/>
              <a:t>“...the process of working collaboratively with and through groups of people affiliated by geographic proximity, special interest or similar situations to address issues affecting the well-being of those people.” (CDC, 1997)</a:t>
            </a:r>
            <a:endParaRPr/>
          </a:p>
        </p:txBody>
      </p:sp>
      <p:pic>
        <p:nvPicPr>
          <p:cNvPr id="107" name="Google Shape;107;p17"/>
          <p:cNvPicPr preferRelativeResize="0"/>
          <p:nvPr/>
        </p:nvPicPr>
        <p:blipFill>
          <a:blip r:embed="rId3">
            <a:alphaModFix/>
          </a:blip>
          <a:stretch>
            <a:fillRect/>
          </a:stretch>
        </p:blipFill>
        <p:spPr>
          <a:xfrm>
            <a:off x="2773224" y="2664975"/>
            <a:ext cx="3393849" cy="1979751"/>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and Overarching Considerations</a:t>
            </a:r>
            <a:endParaRPr/>
          </a:p>
        </p:txBody>
      </p:sp>
      <p:sp>
        <p:nvSpPr>
          <p:cNvPr id="119" name="Google Shape;119;p19"/>
          <p:cNvSpPr txBox="1">
            <a:spLocks noGrp="1"/>
          </p:cNvSpPr>
          <p:nvPr>
            <p:ph type="body" idx="1"/>
          </p:nvPr>
        </p:nvSpPr>
        <p:spPr>
          <a:xfrm>
            <a:off x="311700" y="1152475"/>
            <a:ext cx="8318700" cy="3590100"/>
          </a:xfrm>
          <a:prstGeom prst="rect">
            <a:avLst/>
          </a:prstGeom>
        </p:spPr>
        <p:txBody>
          <a:bodyPr spcFirstLastPara="1" wrap="square" lIns="91425" tIns="91425" rIns="91425" bIns="91425" anchor="t" anchorCtr="0">
            <a:noAutofit/>
          </a:bodyPr>
          <a:lstStyle/>
          <a:p>
            <a:pPr marL="457200" lvl="0" indent="-330200" algn="l" rtl="0">
              <a:lnSpc>
                <a:spcPct val="100000"/>
              </a:lnSpc>
              <a:spcBef>
                <a:spcPts val="0"/>
              </a:spcBef>
              <a:spcAft>
                <a:spcPts val="0"/>
              </a:spcAft>
              <a:buSzPts val="1600"/>
              <a:buChar char="●"/>
            </a:pPr>
            <a:r>
              <a:rPr lang="en" sz="1700" i="1"/>
              <a:t>“Some overarching considerations do apply to all stages of the engagement. They are important to consider and keep in mind when responding to the needs of stakeholders and the community“ (Bassler et al, 2008):</a:t>
            </a:r>
            <a:endParaRPr sz="1700" i="1"/>
          </a:p>
          <a:p>
            <a:pPr marL="914400" lvl="1" indent="-317500" algn="l" rtl="0">
              <a:spcBef>
                <a:spcPts val="1000"/>
              </a:spcBef>
              <a:spcAft>
                <a:spcPts val="0"/>
              </a:spcAft>
              <a:buSzPts val="1400"/>
              <a:buChar char="○"/>
            </a:pPr>
            <a:r>
              <a:rPr lang="en"/>
              <a:t>Potentially non-homogenous groups of people are involved as potential stakeholders</a:t>
            </a:r>
            <a:endParaRPr/>
          </a:p>
          <a:p>
            <a:pPr marL="914400" lvl="1" indent="-317500" algn="l" rtl="0">
              <a:spcBef>
                <a:spcPts val="0"/>
              </a:spcBef>
              <a:spcAft>
                <a:spcPts val="0"/>
              </a:spcAft>
              <a:buSzPts val="1400"/>
              <a:buChar char="○"/>
            </a:pPr>
            <a:r>
              <a:rPr lang="en"/>
              <a:t>Direct and indirect participation of underrepresented groups</a:t>
            </a:r>
            <a:endParaRPr/>
          </a:p>
          <a:p>
            <a:pPr marL="914400" lvl="1" indent="-317500" algn="l" rtl="0">
              <a:spcBef>
                <a:spcPts val="0"/>
              </a:spcBef>
              <a:spcAft>
                <a:spcPts val="0"/>
              </a:spcAft>
              <a:buSzPts val="1400"/>
              <a:buChar char="○"/>
            </a:pPr>
            <a:r>
              <a:rPr lang="en"/>
              <a:t>Clarity in language and definitions</a:t>
            </a:r>
            <a:endParaRPr/>
          </a:p>
          <a:p>
            <a:pPr marL="457200" lvl="0" indent="0" algn="l" rtl="0">
              <a:spcBef>
                <a:spcPts val="1600"/>
              </a:spcBef>
              <a:spcAft>
                <a:spcPts val="1600"/>
              </a:spcAft>
              <a:buNone/>
            </a:pPr>
            <a:endParaRPr/>
          </a:p>
        </p:txBody>
      </p:sp>
      <p:pic>
        <p:nvPicPr>
          <p:cNvPr id="120" name="Google Shape;120;p19"/>
          <p:cNvPicPr preferRelativeResize="0"/>
          <p:nvPr/>
        </p:nvPicPr>
        <p:blipFill>
          <a:blip r:embed="rId3">
            <a:alphaModFix/>
          </a:blip>
          <a:stretch>
            <a:fillRect/>
          </a:stretch>
        </p:blipFill>
        <p:spPr>
          <a:xfrm>
            <a:off x="2121225" y="3076700"/>
            <a:ext cx="4699649" cy="166587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11700" y="368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Considerations</a:t>
            </a:r>
            <a:endParaRPr/>
          </a:p>
        </p:txBody>
      </p:sp>
      <p:graphicFrame>
        <p:nvGraphicFramePr>
          <p:cNvPr id="126" name="Google Shape;126;p20"/>
          <p:cNvGraphicFramePr/>
          <p:nvPr>
            <p:extLst>
              <p:ext uri="{D42A27DB-BD31-4B8C-83A1-F6EECF244321}">
                <p14:modId xmlns:p14="http://schemas.microsoft.com/office/powerpoint/2010/main" val="962202117"/>
              </p:ext>
            </p:extLst>
          </p:nvPr>
        </p:nvGraphicFramePr>
        <p:xfrm>
          <a:off x="284963" y="1020325"/>
          <a:ext cx="8520600" cy="3651252"/>
        </p:xfrm>
        <a:graphic>
          <a:graphicData uri="http://schemas.openxmlformats.org/drawingml/2006/table">
            <a:tbl>
              <a:tblPr>
                <a:noFill/>
                <a:tableStyleId>{88A80438-0569-4B03-BB05-768372C02201}</a:tableStyleId>
              </a:tblPr>
              <a:tblGrid>
                <a:gridCol w="2840200">
                  <a:extLst>
                    <a:ext uri="{9D8B030D-6E8A-4147-A177-3AD203B41FA5}">
                      <a16:colId xmlns:a16="http://schemas.microsoft.com/office/drawing/2014/main" val="20000"/>
                    </a:ext>
                  </a:extLst>
                </a:gridCol>
                <a:gridCol w="2840200">
                  <a:extLst>
                    <a:ext uri="{9D8B030D-6E8A-4147-A177-3AD203B41FA5}">
                      <a16:colId xmlns:a16="http://schemas.microsoft.com/office/drawing/2014/main" val="20001"/>
                    </a:ext>
                  </a:extLst>
                </a:gridCol>
                <a:gridCol w="2840200">
                  <a:extLst>
                    <a:ext uri="{9D8B030D-6E8A-4147-A177-3AD203B41FA5}">
                      <a16:colId xmlns:a16="http://schemas.microsoft.com/office/drawing/2014/main" val="20002"/>
                    </a:ext>
                  </a:extLst>
                </a:gridCol>
              </a:tblGrid>
              <a:tr h="723075">
                <a:tc>
                  <a:txBody>
                    <a:bodyPr/>
                    <a:lstStyle/>
                    <a:p>
                      <a:pPr marL="0" lvl="0" indent="0" algn="l" rtl="0">
                        <a:lnSpc>
                          <a:spcPct val="115000"/>
                        </a:lnSpc>
                        <a:spcBef>
                          <a:spcPts val="0"/>
                        </a:spcBef>
                        <a:spcAft>
                          <a:spcPts val="1600"/>
                        </a:spcAft>
                        <a:buNone/>
                      </a:pPr>
                      <a:r>
                        <a:rPr lang="en" sz="1600" b="1">
                          <a:solidFill>
                            <a:schemeClr val="dk2"/>
                          </a:solidFill>
                          <a:latin typeface="Proxima Nova"/>
                          <a:ea typeface="Proxima Nova"/>
                          <a:cs typeface="Proxima Nova"/>
                          <a:sym typeface="Proxima Nova"/>
                        </a:rPr>
                        <a:t>Considerations </a:t>
                      </a:r>
                      <a:r>
                        <a:rPr lang="en" sz="1600" b="1" u="sng">
                          <a:solidFill>
                            <a:schemeClr val="dk2"/>
                          </a:solidFill>
                          <a:latin typeface="Proxima Nova"/>
                          <a:ea typeface="Proxima Nova"/>
                          <a:cs typeface="Proxima Nova"/>
                          <a:sym typeface="Proxima Nova"/>
                        </a:rPr>
                        <a:t>before</a:t>
                      </a:r>
                      <a:r>
                        <a:rPr lang="en" sz="1600" b="1">
                          <a:solidFill>
                            <a:schemeClr val="dk2"/>
                          </a:solidFill>
                          <a:latin typeface="Proxima Nova"/>
                          <a:ea typeface="Proxima Nova"/>
                          <a:cs typeface="Proxima Nova"/>
                          <a:sym typeface="Proxima Nova"/>
                        </a:rPr>
                        <a:t> engagement</a:t>
                      </a:r>
                      <a:endParaRPr sz="1600" b="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1600"/>
                        </a:spcAft>
                        <a:buNone/>
                      </a:pPr>
                      <a:r>
                        <a:rPr lang="en" sz="1600" b="1">
                          <a:solidFill>
                            <a:schemeClr val="dk2"/>
                          </a:solidFill>
                          <a:latin typeface="Proxima Nova"/>
                          <a:ea typeface="Proxima Nova"/>
                          <a:cs typeface="Proxima Nova"/>
                          <a:sym typeface="Proxima Nova"/>
                        </a:rPr>
                        <a:t>Considerations for engagement </a:t>
                      </a:r>
                      <a:r>
                        <a:rPr lang="en" sz="1600" b="1" u="sng">
                          <a:solidFill>
                            <a:schemeClr val="dk2"/>
                          </a:solidFill>
                          <a:latin typeface="Proxima Nova"/>
                          <a:ea typeface="Proxima Nova"/>
                          <a:cs typeface="Proxima Nova"/>
                          <a:sym typeface="Proxima Nova"/>
                        </a:rPr>
                        <a:t>retention</a:t>
                      </a:r>
                      <a:endParaRPr sz="1600" b="1"/>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1600"/>
                        </a:spcAft>
                        <a:buNone/>
                      </a:pPr>
                      <a:r>
                        <a:rPr lang="en" sz="1600" b="1">
                          <a:solidFill>
                            <a:schemeClr val="dk2"/>
                          </a:solidFill>
                          <a:latin typeface="Proxima Nova"/>
                          <a:ea typeface="Proxima Nova"/>
                          <a:cs typeface="Proxima Nova"/>
                          <a:sym typeface="Proxima Nova"/>
                        </a:rPr>
                        <a:t>Considerations for engagement to </a:t>
                      </a:r>
                      <a:r>
                        <a:rPr lang="en" sz="1600" b="1" u="sng">
                          <a:solidFill>
                            <a:schemeClr val="dk2"/>
                          </a:solidFill>
                          <a:latin typeface="Proxima Nova"/>
                          <a:ea typeface="Proxima Nova"/>
                          <a:cs typeface="Proxima Nova"/>
                          <a:sym typeface="Proxima Nova"/>
                        </a:rPr>
                        <a:t>succeed</a:t>
                      </a:r>
                      <a:endParaRPr sz="1600" b="1"/>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438775">
                <a:tc>
                  <a:txBody>
                    <a:bodyPr/>
                    <a:lstStyle/>
                    <a:p>
                      <a:pPr marL="0" lvl="0" indent="0" algn="l" rtl="0">
                        <a:spcBef>
                          <a:spcPts val="0"/>
                        </a:spcBef>
                        <a:spcAft>
                          <a:spcPts val="0"/>
                        </a:spcAft>
                        <a:buNone/>
                      </a:pPr>
                      <a:r>
                        <a:rPr lang="en" i="1">
                          <a:latin typeface="Proxima Nova"/>
                          <a:ea typeface="Proxima Nova"/>
                          <a:cs typeface="Proxima Nova"/>
                          <a:sym typeface="Proxima Nova"/>
                        </a:rPr>
                        <a:t>Being clear and direct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a:latin typeface="Proxima Nova"/>
                          <a:ea typeface="Proxima Nova"/>
                          <a:cs typeface="Proxima Nova"/>
                          <a:sym typeface="Proxima Nova"/>
                        </a:rPr>
                        <a:t>Create and nurture a presence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a:latin typeface="Proxima Nova"/>
                          <a:ea typeface="Proxima Nova"/>
                          <a:cs typeface="Proxima Nova"/>
                          <a:sym typeface="Proxima Nova"/>
                        </a:rPr>
                        <a:t>Sustained communication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822925">
                <a:tc>
                  <a:txBody>
                    <a:bodyPr/>
                    <a:lstStyle/>
                    <a:p>
                      <a:pPr marL="0" lvl="0" indent="0" algn="l" rtl="0">
                        <a:spcBef>
                          <a:spcPts val="0"/>
                        </a:spcBef>
                        <a:spcAft>
                          <a:spcPts val="0"/>
                        </a:spcAft>
                        <a:buNone/>
                      </a:pPr>
                      <a:r>
                        <a:rPr lang="en" i="1">
                          <a:latin typeface="Proxima Nova"/>
                          <a:ea typeface="Proxima Nova"/>
                          <a:cs typeface="Proxima Nova"/>
                          <a:sym typeface="Proxima Nova"/>
                        </a:rPr>
                        <a:t>Defining the community and identify all stakeholders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a:latin typeface="Proxima Nova"/>
                          <a:ea typeface="Proxima Nova"/>
                          <a:cs typeface="Proxima Nova"/>
                          <a:sym typeface="Proxima Nova"/>
                        </a:rPr>
                        <a:t>Ensure partners are fully committed and follow through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a:latin typeface="Proxima Nova"/>
                          <a:ea typeface="Proxima Nova"/>
                          <a:cs typeface="Proxima Nova"/>
                          <a:sym typeface="Proxima Nova"/>
                        </a:rPr>
                        <a:t>Leverage community strengths to sustain commitment and build community capacity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609575">
                <a:tc>
                  <a:txBody>
                    <a:bodyPr/>
                    <a:lstStyle/>
                    <a:p>
                      <a:pPr marL="0" lvl="0" indent="0" algn="l" rtl="0">
                        <a:spcBef>
                          <a:spcPts val="0"/>
                        </a:spcBef>
                        <a:spcAft>
                          <a:spcPts val="0"/>
                        </a:spcAft>
                        <a:buNone/>
                      </a:pPr>
                      <a:r>
                        <a:rPr lang="en" i="1">
                          <a:latin typeface="Proxima Nova"/>
                          <a:ea typeface="Proxima Nova"/>
                          <a:cs typeface="Proxima Nova"/>
                          <a:sym typeface="Proxima Nova"/>
                        </a:rPr>
                        <a:t>Carrying out the research about the affected community</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a:latin typeface="Proxima Nova"/>
                          <a:ea typeface="Proxima Nova"/>
                          <a:cs typeface="Proxima Nova"/>
                          <a:sym typeface="Proxima Nova"/>
                        </a:rPr>
                        <a:t>Build and continuously include diverse and varied partnerships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dirty="0">
                          <a:latin typeface="Proxima Nova"/>
                          <a:ea typeface="Proxima Nova"/>
                          <a:cs typeface="Proxima Nova"/>
                          <a:sym typeface="Proxima Nova"/>
                        </a:rPr>
                        <a:t>Remain open minded and </a:t>
                      </a:r>
                      <a:r>
                        <a:rPr lang="en" i="1" dirty="0" smtClean="0">
                          <a:latin typeface="Proxima Nova"/>
                          <a:ea typeface="Proxima Nova"/>
                          <a:cs typeface="Proxima Nova"/>
                          <a:sym typeface="Proxima Nova"/>
                        </a:rPr>
                        <a:t>assess lessons</a:t>
                      </a:r>
                      <a:r>
                        <a:rPr lang="en" i="1" baseline="0" dirty="0" smtClean="0">
                          <a:latin typeface="Proxima Nova"/>
                          <a:ea typeface="Proxima Nova"/>
                          <a:cs typeface="Proxima Nova"/>
                          <a:sym typeface="Proxima Nova"/>
                        </a:rPr>
                        <a:t> learned </a:t>
                      </a:r>
                      <a:endParaRPr i="1" dirty="0">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822925">
                <a:tc>
                  <a:txBody>
                    <a:bodyPr/>
                    <a:lstStyle/>
                    <a:p>
                      <a:pPr marL="0" lvl="0" indent="0" algn="l" rtl="0">
                        <a:spcBef>
                          <a:spcPts val="0"/>
                        </a:spcBef>
                        <a:spcAft>
                          <a:spcPts val="0"/>
                        </a:spcAft>
                        <a:buNone/>
                      </a:pPr>
                      <a:r>
                        <a:rPr lang="en" i="1">
                          <a:latin typeface="Proxima Nova"/>
                          <a:ea typeface="Proxima Nova"/>
                          <a:cs typeface="Proxima Nova"/>
                          <a:sym typeface="Proxima Nova"/>
                        </a:rPr>
                        <a:t>Assessing existing internal capacity and resources for engagement </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a:latin typeface="Proxima Nova"/>
                          <a:ea typeface="Proxima Nova"/>
                          <a:cs typeface="Proxima Nova"/>
                          <a:sym typeface="Proxima Nova"/>
                        </a:rPr>
                        <a:t>Continuously assess the process throughout the engagement</a:t>
                      </a:r>
                      <a:endParaRPr i="1">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i="1" dirty="0">
                          <a:latin typeface="Proxima Nova"/>
                          <a:ea typeface="Proxima Nova"/>
                          <a:cs typeface="Proxima Nova"/>
                          <a:sym typeface="Proxima Nova"/>
                        </a:rPr>
                        <a:t>Continually assess </a:t>
                      </a:r>
                      <a:r>
                        <a:rPr lang="en" i="1" dirty="0" smtClean="0">
                          <a:latin typeface="Proxima Nova"/>
                          <a:ea typeface="Proxima Nova"/>
                          <a:cs typeface="Proxima Nova"/>
                          <a:sym typeface="Proxima Nova"/>
                        </a:rPr>
                        <a:t>sustainability &amp;  effectiveness </a:t>
                      </a:r>
                      <a:r>
                        <a:rPr lang="en" i="1" dirty="0">
                          <a:latin typeface="Proxima Nova"/>
                          <a:ea typeface="Proxima Nova"/>
                          <a:cs typeface="Proxima Nova"/>
                          <a:sym typeface="Proxima Nova"/>
                        </a:rPr>
                        <a:t>of the strategy, while keeping in mind shared leadership.</a:t>
                      </a:r>
                      <a:endParaRPr i="1" dirty="0">
                        <a:latin typeface="Proxima Nova"/>
                        <a:ea typeface="Proxima Nova"/>
                        <a:cs typeface="Proxima Nova"/>
                        <a:sym typeface="Proxima Nova"/>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311700" y="460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Identifying and Selecting Stakeholders</a:t>
            </a:r>
            <a:endParaRPr/>
          </a:p>
        </p:txBody>
      </p:sp>
      <p:sp>
        <p:nvSpPr>
          <p:cNvPr id="132" name="Google Shape;132;p21"/>
          <p:cNvSpPr txBox="1">
            <a:spLocks noGrp="1"/>
          </p:cNvSpPr>
          <p:nvPr>
            <p:ph type="body" idx="1"/>
          </p:nvPr>
        </p:nvSpPr>
        <p:spPr>
          <a:xfrm>
            <a:off x="311700" y="1274800"/>
            <a:ext cx="4625400" cy="31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i="1"/>
              <a:t>Step 1:</a:t>
            </a:r>
            <a:r>
              <a:rPr lang="en"/>
              <a:t> Identify starting at geographic location and working through community  </a:t>
            </a:r>
            <a:endParaRPr/>
          </a:p>
          <a:p>
            <a:pPr marL="914400" lvl="1" indent="-317500" algn="l" rtl="0">
              <a:spcBef>
                <a:spcPts val="0"/>
              </a:spcBef>
              <a:spcAft>
                <a:spcPts val="0"/>
              </a:spcAft>
              <a:buSzPts val="1400"/>
              <a:buChar char="○"/>
            </a:pPr>
            <a:r>
              <a:rPr lang="en"/>
              <a:t>Source-Pathway-Receptor</a:t>
            </a:r>
            <a:endParaRPr/>
          </a:p>
          <a:p>
            <a:pPr marL="457200" lvl="0" indent="-342900" algn="l" rtl="0">
              <a:spcBef>
                <a:spcPts val="0"/>
              </a:spcBef>
              <a:spcAft>
                <a:spcPts val="0"/>
              </a:spcAft>
              <a:buSzPts val="1800"/>
              <a:buChar char="●"/>
            </a:pPr>
            <a:r>
              <a:rPr lang="en" i="1"/>
              <a:t>Step 2:</a:t>
            </a:r>
            <a:r>
              <a:rPr lang="en"/>
              <a:t> Categorize by Stakeholder Analysis (power and interest) </a:t>
            </a:r>
            <a:endParaRPr/>
          </a:p>
          <a:p>
            <a:pPr marL="457200" lvl="0" indent="-342900" algn="l" rtl="0">
              <a:spcBef>
                <a:spcPts val="0"/>
              </a:spcBef>
              <a:spcAft>
                <a:spcPts val="0"/>
              </a:spcAft>
              <a:buSzPts val="1800"/>
              <a:buChar char="●"/>
            </a:pPr>
            <a:r>
              <a:rPr lang="en"/>
              <a:t>Categories: </a:t>
            </a:r>
            <a:endParaRPr/>
          </a:p>
          <a:p>
            <a:pPr marL="914400" lvl="1" indent="-317500" algn="l" rtl="0">
              <a:spcBef>
                <a:spcPts val="0"/>
              </a:spcBef>
              <a:spcAft>
                <a:spcPts val="0"/>
              </a:spcAft>
              <a:buSzPts val="1400"/>
              <a:buChar char="○"/>
            </a:pPr>
            <a:r>
              <a:rPr lang="en"/>
              <a:t>High-power, high-interest</a:t>
            </a:r>
            <a:endParaRPr/>
          </a:p>
          <a:p>
            <a:pPr marL="914400" lvl="1" indent="-317500" algn="l" rtl="0">
              <a:spcBef>
                <a:spcPts val="0"/>
              </a:spcBef>
              <a:spcAft>
                <a:spcPts val="0"/>
              </a:spcAft>
              <a:buSzPts val="1400"/>
              <a:buChar char="○"/>
            </a:pPr>
            <a:r>
              <a:rPr lang="en"/>
              <a:t>Low-power, high-interest</a:t>
            </a:r>
            <a:endParaRPr/>
          </a:p>
          <a:p>
            <a:pPr marL="914400" lvl="1" indent="-317500" algn="l" rtl="0">
              <a:spcBef>
                <a:spcPts val="0"/>
              </a:spcBef>
              <a:spcAft>
                <a:spcPts val="0"/>
              </a:spcAft>
              <a:buSzPts val="1400"/>
              <a:buChar char="○"/>
            </a:pPr>
            <a:r>
              <a:rPr lang="en"/>
              <a:t>High-power, low-interest </a:t>
            </a:r>
            <a:endParaRPr/>
          </a:p>
          <a:p>
            <a:pPr marL="914400" lvl="1" indent="-317500" algn="l" rtl="0">
              <a:spcBef>
                <a:spcPts val="0"/>
              </a:spcBef>
              <a:spcAft>
                <a:spcPts val="0"/>
              </a:spcAft>
              <a:buSzPts val="1400"/>
              <a:buChar char="○"/>
            </a:pPr>
            <a:r>
              <a:rPr lang="en"/>
              <a:t>Low-power, low-interest </a:t>
            </a:r>
            <a:endParaRPr/>
          </a:p>
        </p:txBody>
      </p:sp>
      <p:pic>
        <p:nvPicPr>
          <p:cNvPr id="133" name="Google Shape;133;p21"/>
          <p:cNvPicPr preferRelativeResize="0"/>
          <p:nvPr/>
        </p:nvPicPr>
        <p:blipFill>
          <a:blip r:embed="rId3">
            <a:alphaModFix/>
          </a:blip>
          <a:stretch>
            <a:fillRect/>
          </a:stretch>
        </p:blipFill>
        <p:spPr>
          <a:xfrm>
            <a:off x="5013100" y="1102276"/>
            <a:ext cx="3579800" cy="335852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311700" y="3917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Levels of Engagement</a:t>
            </a:r>
            <a:endParaRPr/>
          </a:p>
        </p:txBody>
      </p:sp>
      <p:sp>
        <p:nvSpPr>
          <p:cNvPr id="139" name="Google Shape;139;p22"/>
          <p:cNvSpPr txBox="1">
            <a:spLocks noGrp="1"/>
          </p:cNvSpPr>
          <p:nvPr>
            <p:ph type="body" idx="1"/>
          </p:nvPr>
        </p:nvSpPr>
        <p:spPr>
          <a:xfrm>
            <a:off x="311700" y="1306375"/>
            <a:ext cx="4109400" cy="315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Each category has its own level </a:t>
            </a:r>
            <a:endParaRPr/>
          </a:p>
          <a:p>
            <a:pPr marL="457200" lvl="0" indent="-342900" algn="l" rtl="0">
              <a:spcBef>
                <a:spcPts val="0"/>
              </a:spcBef>
              <a:spcAft>
                <a:spcPts val="0"/>
              </a:spcAft>
              <a:buSzPts val="1800"/>
              <a:buChar char="●"/>
            </a:pPr>
            <a:r>
              <a:rPr lang="en"/>
              <a:t>Levels: </a:t>
            </a:r>
            <a:endParaRPr/>
          </a:p>
          <a:p>
            <a:pPr marL="914400" lvl="1" indent="-317500" algn="l" rtl="0">
              <a:spcBef>
                <a:spcPts val="0"/>
              </a:spcBef>
              <a:spcAft>
                <a:spcPts val="0"/>
              </a:spcAft>
              <a:buSzPts val="1400"/>
              <a:buChar char="○"/>
            </a:pPr>
            <a:r>
              <a:rPr lang="en" b="1"/>
              <a:t>Inform/Outreach</a:t>
            </a:r>
            <a:r>
              <a:rPr lang="en"/>
              <a:t> — low-power, low-interest </a:t>
            </a:r>
            <a:endParaRPr/>
          </a:p>
          <a:p>
            <a:pPr marL="914400" lvl="1" indent="-317500" algn="l" rtl="0">
              <a:spcBef>
                <a:spcPts val="0"/>
              </a:spcBef>
              <a:spcAft>
                <a:spcPts val="0"/>
              </a:spcAft>
              <a:buSzPts val="1400"/>
              <a:buChar char="○"/>
            </a:pPr>
            <a:r>
              <a:rPr lang="en" b="1"/>
              <a:t>Involve/Consult</a:t>
            </a:r>
            <a:r>
              <a:rPr lang="en"/>
              <a:t> –high-power, low-interest</a:t>
            </a:r>
            <a:endParaRPr/>
          </a:p>
          <a:p>
            <a:pPr marL="914400" lvl="1" indent="-317500" algn="l" rtl="0">
              <a:spcBef>
                <a:spcPts val="0"/>
              </a:spcBef>
              <a:spcAft>
                <a:spcPts val="0"/>
              </a:spcAft>
              <a:buSzPts val="1400"/>
              <a:buChar char="○"/>
            </a:pPr>
            <a:r>
              <a:rPr lang="en" b="1"/>
              <a:t>Collaborate</a:t>
            </a:r>
            <a:r>
              <a:rPr lang="en"/>
              <a:t> – low-power, high-interest </a:t>
            </a:r>
            <a:endParaRPr/>
          </a:p>
          <a:p>
            <a:pPr marL="914400" lvl="1" indent="-317500" algn="l" rtl="0">
              <a:spcBef>
                <a:spcPts val="0"/>
              </a:spcBef>
              <a:spcAft>
                <a:spcPts val="0"/>
              </a:spcAft>
              <a:buSzPts val="1400"/>
              <a:buChar char="○"/>
            </a:pPr>
            <a:r>
              <a:rPr lang="en" b="1"/>
              <a:t>Shared Leadership/Co-design</a:t>
            </a:r>
            <a:r>
              <a:rPr lang="en"/>
              <a:t> – high-power, high interest</a:t>
            </a:r>
            <a:endParaRPr/>
          </a:p>
        </p:txBody>
      </p:sp>
      <p:pic>
        <p:nvPicPr>
          <p:cNvPr id="140" name="Google Shape;140;p22"/>
          <p:cNvPicPr preferRelativeResize="0"/>
          <p:nvPr/>
        </p:nvPicPr>
        <p:blipFill>
          <a:blip r:embed="rId3">
            <a:alphaModFix/>
          </a:blip>
          <a:stretch>
            <a:fillRect/>
          </a:stretch>
        </p:blipFill>
        <p:spPr>
          <a:xfrm>
            <a:off x="4510000" y="175200"/>
            <a:ext cx="3702674" cy="47931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4"/>
        <p:cNvGrpSpPr/>
        <p:nvPr/>
      </p:nvGrpSpPr>
      <p:grpSpPr>
        <a:xfrm>
          <a:off x="0" y="0"/>
          <a:ext cx="0" cy="0"/>
          <a:chOff x="0" y="0"/>
          <a:chExt cx="0" cy="0"/>
        </a:xfrm>
      </p:grpSpPr>
      <p:sp>
        <p:nvSpPr>
          <p:cNvPr id="145" name="Google Shape;14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Engagement Strategies </a:t>
            </a:r>
            <a:endParaRPr/>
          </a:p>
        </p:txBody>
      </p:sp>
      <p:sp>
        <p:nvSpPr>
          <p:cNvPr id="146" name="Google Shape;146;p23"/>
          <p:cNvSpPr txBox="1"/>
          <p:nvPr/>
        </p:nvSpPr>
        <p:spPr>
          <a:xfrm>
            <a:off x="3790560" y="1670947"/>
            <a:ext cx="5047823" cy="2893069"/>
          </a:xfrm>
          <a:prstGeom prst="rect">
            <a:avLst/>
          </a:prstGeom>
          <a:noFill/>
          <a:ln>
            <a:noFill/>
          </a:ln>
        </p:spPr>
        <p:txBody>
          <a:bodyPr spcFirstLastPara="1" wrap="square" lIns="91425" tIns="91425" rIns="91425" bIns="91425" anchor="t" anchorCtr="0">
            <a:spAutoFit/>
          </a:bodyPr>
          <a:lstStyle/>
          <a:p>
            <a:pPr marL="457200" indent="-342900">
              <a:buSzPts val="1800"/>
              <a:buFont typeface="Proxima Nova"/>
              <a:buChar char="●"/>
            </a:pPr>
            <a:r>
              <a:rPr lang="en-US" sz="1600" dirty="0" smtClean="0">
                <a:latin typeface="Proxima Nova"/>
                <a:ea typeface="Proxima Nova"/>
                <a:cs typeface="Proxima Nova"/>
                <a:sym typeface="Proxima Nova"/>
              </a:rPr>
              <a:t>Distribute information </a:t>
            </a:r>
            <a:r>
              <a:rPr lang="en-US" sz="1600" dirty="0">
                <a:latin typeface="Proxima Nova"/>
                <a:ea typeface="Proxima Nova"/>
                <a:cs typeface="Proxima Nova"/>
                <a:sym typeface="Proxima Nova"/>
              </a:rPr>
              <a:t>and </a:t>
            </a:r>
            <a:r>
              <a:rPr lang="en-US" sz="1600" dirty="0" smtClean="0">
                <a:latin typeface="Proxima Nova"/>
                <a:ea typeface="Proxima Nova"/>
                <a:cs typeface="Proxima Nova"/>
                <a:sym typeface="Proxima Nova"/>
              </a:rPr>
              <a:t>public health materials by traditional means, including  </a:t>
            </a:r>
            <a:r>
              <a:rPr lang="en-US" sz="1600" dirty="0">
                <a:latin typeface="Proxima Nova"/>
                <a:ea typeface="Proxima Nova"/>
                <a:cs typeface="Proxima Nova"/>
                <a:sym typeface="Proxima Nova"/>
              </a:rPr>
              <a:t>community-</a:t>
            </a:r>
            <a:r>
              <a:rPr lang="fr-FR" sz="1600" dirty="0">
                <a:latin typeface="Proxima Nova"/>
                <a:ea typeface="Proxima Nova"/>
                <a:cs typeface="Proxima Nova"/>
                <a:sym typeface="Proxima Nova"/>
              </a:rPr>
              <a:t>driven </a:t>
            </a:r>
            <a:r>
              <a:rPr lang="fr-FR" sz="1600" dirty="0" smtClean="0">
                <a:latin typeface="Proxima Nova"/>
                <a:ea typeface="Proxima Nova"/>
                <a:cs typeface="Proxima Nova"/>
                <a:sym typeface="Proxima Nova"/>
              </a:rPr>
              <a:t>channels (newsletters</a:t>
            </a:r>
            <a:r>
              <a:rPr lang="fr-FR" sz="1600" dirty="0">
                <a:latin typeface="Proxima Nova"/>
                <a:ea typeface="Proxima Nova"/>
                <a:cs typeface="Proxima Nova"/>
                <a:sym typeface="Proxima Nova"/>
              </a:rPr>
              <a:t>, etc.)</a:t>
            </a:r>
          </a:p>
          <a:p>
            <a:pPr marL="457200" lvl="0" indent="-342900">
              <a:buSzPts val="1800"/>
              <a:buFont typeface="Proxima Nova"/>
              <a:buChar char="●"/>
            </a:pPr>
            <a:r>
              <a:rPr lang="en-US" sz="1600" dirty="0" smtClean="0">
                <a:latin typeface="Proxima Nova"/>
                <a:ea typeface="Proxima Nova"/>
                <a:cs typeface="Proxima Nova"/>
                <a:sym typeface="Proxima Nova"/>
              </a:rPr>
              <a:t>Collect feedback via surveys, questionnaires, facilitated </a:t>
            </a:r>
            <a:r>
              <a:rPr lang="en-US" sz="1600" dirty="0">
                <a:latin typeface="Proxima Nova"/>
                <a:ea typeface="Proxima Nova"/>
                <a:cs typeface="Proxima Nova"/>
                <a:sym typeface="Proxima Nova"/>
              </a:rPr>
              <a:t>discussions</a:t>
            </a:r>
            <a:r>
              <a:rPr lang="en-US" sz="1600" dirty="0" smtClean="0">
                <a:latin typeface="Proxima Nova"/>
                <a:ea typeface="Proxima Nova"/>
                <a:cs typeface="Proxima Nova"/>
                <a:sym typeface="Proxima Nova"/>
              </a:rPr>
              <a:t>, focus </a:t>
            </a:r>
            <a:r>
              <a:rPr lang="en-US" sz="1600" dirty="0">
                <a:latin typeface="Proxima Nova"/>
                <a:ea typeface="Proxima Nova"/>
                <a:cs typeface="Proxima Nova"/>
                <a:sym typeface="Proxima Nova"/>
              </a:rPr>
              <a:t>groups</a:t>
            </a:r>
            <a:r>
              <a:rPr lang="en-US" sz="1600" dirty="0" smtClean="0">
                <a:latin typeface="Proxima Nova"/>
                <a:ea typeface="Proxima Nova"/>
                <a:cs typeface="Proxima Nova"/>
                <a:sym typeface="Proxima Nova"/>
              </a:rPr>
              <a:t>, interviews</a:t>
            </a:r>
            <a:r>
              <a:rPr lang="en-US" sz="1600" dirty="0">
                <a:latin typeface="Proxima Nova"/>
                <a:ea typeface="Proxima Nova"/>
                <a:cs typeface="Proxima Nova"/>
                <a:sym typeface="Proxima Nova"/>
              </a:rPr>
              <a:t>, </a:t>
            </a:r>
            <a:r>
              <a:rPr lang="en-US" sz="1600" dirty="0" smtClean="0">
                <a:latin typeface="Proxima Nova"/>
                <a:ea typeface="Proxima Nova"/>
                <a:cs typeface="Proxima Nova"/>
                <a:sym typeface="Proxima Nova"/>
              </a:rPr>
              <a:t>community input </a:t>
            </a:r>
            <a:r>
              <a:rPr lang="en-US" sz="1600" dirty="0">
                <a:latin typeface="Proxima Nova"/>
                <a:ea typeface="Proxima Nova"/>
                <a:cs typeface="Proxima Nova"/>
                <a:sym typeface="Proxima Nova"/>
              </a:rPr>
              <a:t>sessions</a:t>
            </a:r>
            <a:r>
              <a:rPr lang="en-US" sz="1600" dirty="0" smtClean="0">
                <a:latin typeface="Proxima Nova"/>
                <a:ea typeface="Proxima Nova"/>
                <a:cs typeface="Proxima Nova"/>
                <a:sym typeface="Proxima Nova"/>
              </a:rPr>
              <a:t>, advisory boards</a:t>
            </a:r>
          </a:p>
          <a:p>
            <a:pPr marL="457200" lvl="0" indent="-342900">
              <a:buSzPts val="1800"/>
              <a:buFont typeface="Proxima Nova"/>
              <a:buChar char="●"/>
            </a:pPr>
            <a:r>
              <a:rPr lang="en-US" sz="1600" dirty="0" smtClean="0">
                <a:latin typeface="Proxima Nova"/>
                <a:ea typeface="Proxima Nova"/>
                <a:cs typeface="Proxima Nova"/>
                <a:sym typeface="Proxima Nova"/>
              </a:rPr>
              <a:t>Involve stakeholders and </a:t>
            </a:r>
            <a:r>
              <a:rPr lang="en-US" sz="1600" dirty="0">
                <a:latin typeface="Proxima Nova"/>
                <a:ea typeface="Proxima Nova"/>
                <a:cs typeface="Proxima Nova"/>
                <a:sym typeface="Proxima Nova"/>
              </a:rPr>
              <a:t>partners to </a:t>
            </a:r>
            <a:r>
              <a:rPr lang="en-US" sz="1600" dirty="0" smtClean="0">
                <a:latin typeface="Proxima Nova"/>
                <a:ea typeface="Proxima Nova"/>
                <a:cs typeface="Proxima Nova"/>
                <a:sym typeface="Proxima Nova"/>
              </a:rPr>
              <a:t>set common goals for engagement strategies and obtain feedback </a:t>
            </a:r>
            <a:r>
              <a:rPr lang="en-US" sz="1600" dirty="0">
                <a:latin typeface="Proxima Nova"/>
                <a:ea typeface="Proxima Nova"/>
                <a:cs typeface="Proxima Nova"/>
                <a:sym typeface="Proxima Nova"/>
              </a:rPr>
              <a:t>or </a:t>
            </a:r>
            <a:r>
              <a:rPr lang="en-US" sz="1600" dirty="0" smtClean="0">
                <a:latin typeface="Proxima Nova"/>
                <a:ea typeface="Proxima Nova"/>
                <a:cs typeface="Proxima Nova"/>
                <a:sym typeface="Proxima Nova"/>
              </a:rPr>
              <a:t>input </a:t>
            </a:r>
          </a:p>
          <a:p>
            <a:pPr marL="457200" lvl="0" indent="-342900">
              <a:buSzPts val="1800"/>
              <a:buFont typeface="Proxima Nova"/>
              <a:buChar char="●"/>
            </a:pPr>
            <a:r>
              <a:rPr lang="en-US" sz="1600" dirty="0" smtClean="0">
                <a:latin typeface="Proxima Nova"/>
                <a:ea typeface="Proxima Nova"/>
                <a:cs typeface="Proxima Nova"/>
                <a:sym typeface="Proxima Nova"/>
              </a:rPr>
              <a:t>Establish shared framework for performance measurement</a:t>
            </a:r>
            <a:endParaRPr lang="en-US" sz="1600" dirty="0">
              <a:latin typeface="Proxima Nova"/>
              <a:ea typeface="Proxima Nova"/>
              <a:cs typeface="Proxima Nova"/>
              <a:sym typeface="Proxima Nova"/>
            </a:endParaRPr>
          </a:p>
        </p:txBody>
      </p:sp>
      <p:pic>
        <p:nvPicPr>
          <p:cNvPr id="1028" name="Picture 4" descr="Join a public engagement workshop for Edmonton's Energy Transition Strategy  Update | Change for Clim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700" y="1769576"/>
            <a:ext cx="3478860" cy="20873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1701" y="995422"/>
            <a:ext cx="8520600" cy="923330"/>
          </a:xfrm>
          <a:prstGeom prst="rect">
            <a:avLst/>
          </a:prstGeom>
          <a:noFill/>
        </p:spPr>
        <p:txBody>
          <a:bodyPr wrap="square" rtlCol="0">
            <a:spAutoFit/>
          </a:bodyPr>
          <a:lstStyle/>
          <a:p>
            <a:r>
              <a:rPr lang="en-US" sz="1800" dirty="0"/>
              <a:t>Take into consideration environmental, economic, social, mental health factors in designing engagement strategies. </a:t>
            </a:r>
          </a:p>
          <a:p>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52"/>
        <p:cNvGrpSpPr/>
        <p:nvPr/>
      </p:nvGrpSpPr>
      <p:grpSpPr>
        <a:xfrm>
          <a:off x="0" y="0"/>
          <a:ext cx="0" cy="0"/>
          <a:chOff x="0" y="0"/>
          <a:chExt cx="0" cy="0"/>
        </a:xfrm>
      </p:grpSpPr>
      <p:sp>
        <p:nvSpPr>
          <p:cNvPr id="153" name="Google Shape;153;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Communicate Technical Information </a:t>
            </a:r>
            <a:endParaRPr/>
          </a:p>
        </p:txBody>
      </p:sp>
      <p:sp>
        <p:nvSpPr>
          <p:cNvPr id="154" name="Google Shape;154;p24"/>
          <p:cNvSpPr txBox="1">
            <a:spLocks noGrp="1"/>
          </p:cNvSpPr>
          <p:nvPr>
            <p:ph type="body" idx="1"/>
          </p:nvPr>
        </p:nvSpPr>
        <p:spPr>
          <a:xfrm>
            <a:off x="5265300" y="1170125"/>
            <a:ext cx="3410400" cy="3460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Using a Source-Pathway-Receptor model helps compartmentalize information into a logical flow of ideas.</a:t>
            </a:r>
            <a:endParaRPr/>
          </a:p>
          <a:p>
            <a:pPr marL="457200" lvl="0" indent="-342900" algn="l" rtl="0">
              <a:spcBef>
                <a:spcPts val="0"/>
              </a:spcBef>
              <a:spcAft>
                <a:spcPts val="0"/>
              </a:spcAft>
              <a:buSzPts val="1800"/>
              <a:buChar char="●"/>
            </a:pPr>
            <a:r>
              <a:rPr lang="en"/>
              <a:t>This helps explain the event, plan mitigation strategies, and disseminate information.</a:t>
            </a:r>
            <a:endParaRPr/>
          </a:p>
        </p:txBody>
      </p:sp>
      <p:pic>
        <p:nvPicPr>
          <p:cNvPr id="155" name="Google Shape;155;p24"/>
          <p:cNvPicPr preferRelativeResize="0"/>
          <p:nvPr/>
        </p:nvPicPr>
        <p:blipFill>
          <a:blip r:embed="rId3">
            <a:alphaModFix/>
          </a:blip>
          <a:stretch>
            <a:fillRect/>
          </a:stretch>
        </p:blipFill>
        <p:spPr>
          <a:xfrm>
            <a:off x="311700" y="1956588"/>
            <a:ext cx="4943401" cy="188757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Measuring Success &amp; Evaluation Strategies </a:t>
            </a:r>
            <a:endParaRPr/>
          </a:p>
        </p:txBody>
      </p:sp>
      <p:sp>
        <p:nvSpPr>
          <p:cNvPr id="169" name="Google Shape;169;p26"/>
          <p:cNvSpPr txBox="1">
            <a:spLocks noGrp="1"/>
          </p:cNvSpPr>
          <p:nvPr>
            <p:ph type="body" idx="1"/>
          </p:nvPr>
        </p:nvSpPr>
        <p:spPr>
          <a:xfrm>
            <a:off x="311798" y="1228674"/>
            <a:ext cx="5655247" cy="3777079"/>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SzPts val="1800"/>
              <a:buChar char="●"/>
            </a:pPr>
            <a:r>
              <a:rPr lang="en" sz="2800" dirty="0"/>
              <a:t>Process </a:t>
            </a:r>
            <a:r>
              <a:rPr lang="en" sz="2800" dirty="0" smtClean="0"/>
              <a:t>Evaluation</a:t>
            </a:r>
            <a:endParaRPr lang="en" sz="2800" dirty="0"/>
          </a:p>
          <a:p>
            <a:pPr marL="571500" lvl="1" indent="0">
              <a:spcBef>
                <a:spcPts val="600"/>
              </a:spcBef>
              <a:buSzPts val="1800"/>
              <a:buNone/>
            </a:pPr>
            <a:r>
              <a:rPr lang="en-US" sz="1800" dirty="0" smtClean="0"/>
              <a:t>Track how well the engagement implementation is following the selected strategy, e.g., inclusion of appropriate stakeholders, is information being disseminated, feedback being captured</a:t>
            </a:r>
            <a:endParaRPr sz="1800" dirty="0"/>
          </a:p>
          <a:p>
            <a:pPr marL="457200" lvl="0" indent="-342900" algn="l" rtl="0">
              <a:spcBef>
                <a:spcPts val="600"/>
              </a:spcBef>
              <a:spcAft>
                <a:spcPts val="0"/>
              </a:spcAft>
              <a:buSzPts val="1800"/>
              <a:buChar char="●"/>
            </a:pPr>
            <a:r>
              <a:rPr lang="en" sz="2800" dirty="0" smtClean="0"/>
              <a:t>Summative </a:t>
            </a:r>
            <a:r>
              <a:rPr lang="en" sz="2800" dirty="0"/>
              <a:t>Evaluation</a:t>
            </a:r>
            <a:endParaRPr sz="2800" dirty="0"/>
          </a:p>
          <a:p>
            <a:pPr marL="457200" lvl="1" indent="0">
              <a:spcBef>
                <a:spcPts val="600"/>
              </a:spcBef>
              <a:buNone/>
            </a:pPr>
            <a:r>
              <a:rPr lang="en-US" sz="1800" dirty="0" smtClean="0"/>
              <a:t>Occurs at end of event and captures </a:t>
            </a:r>
            <a:r>
              <a:rPr lang="en-US" sz="1800" dirty="0"/>
              <a:t>lessons </a:t>
            </a:r>
            <a:r>
              <a:rPr lang="en-US" sz="1800" dirty="0" smtClean="0"/>
              <a:t>learned and level </a:t>
            </a:r>
            <a:r>
              <a:rPr lang="en-US" sz="1800" dirty="0"/>
              <a:t>of </a:t>
            </a:r>
            <a:r>
              <a:rPr lang="en-US" sz="1800" dirty="0" smtClean="0"/>
              <a:t>stakeholder satisfaction </a:t>
            </a:r>
            <a:r>
              <a:rPr lang="en-US" sz="1800" dirty="0"/>
              <a:t>via </a:t>
            </a:r>
            <a:r>
              <a:rPr lang="en-US" sz="1800" dirty="0" smtClean="0"/>
              <a:t>feedback surveys, interviews, etc. </a:t>
            </a:r>
            <a:endParaRPr sz="2800" dirty="0"/>
          </a:p>
        </p:txBody>
      </p:sp>
      <p:pic>
        <p:nvPicPr>
          <p:cNvPr id="2050" name="Picture 2" descr="The Measure of Success - Hope 4 Nations"/>
          <p:cNvPicPr>
            <a:picLocks noChangeAspect="1" noChangeArrowheads="1"/>
          </p:cNvPicPr>
          <p:nvPr/>
        </p:nvPicPr>
        <p:blipFill rotWithShape="1">
          <a:blip r:embed="rId3">
            <a:extLst>
              <a:ext uri="{28A0092B-C50C-407E-A947-70E740481C1C}">
                <a14:useLocalDpi xmlns:a14="http://schemas.microsoft.com/office/drawing/2010/main" val="0"/>
              </a:ext>
            </a:extLst>
          </a:blip>
          <a:srcRect l="45978"/>
          <a:stretch/>
        </p:blipFill>
        <p:spPr bwMode="auto">
          <a:xfrm>
            <a:off x="6119445" y="1416245"/>
            <a:ext cx="2438401" cy="30091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Benefits of a Stakeholder Engagement </a:t>
            </a:r>
            <a:endParaRPr/>
          </a:p>
        </p:txBody>
      </p:sp>
      <p:sp>
        <p:nvSpPr>
          <p:cNvPr id="113" name="Google Shape;113;p18"/>
          <p:cNvSpPr txBox="1">
            <a:spLocks noGrp="1"/>
          </p:cNvSpPr>
          <p:nvPr>
            <p:ph type="body" idx="1"/>
          </p:nvPr>
        </p:nvSpPr>
        <p:spPr>
          <a:xfrm>
            <a:off x="311700" y="1304875"/>
            <a:ext cx="8226300" cy="34164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SzPts val="1700"/>
              <a:buChar char="●"/>
            </a:pPr>
            <a:r>
              <a:rPr lang="en" sz="1700"/>
              <a:t>Increase the likelihood that projects or solutions will be </a:t>
            </a:r>
            <a:r>
              <a:rPr lang="en" sz="1700" u="sng"/>
              <a:t>widely accepted</a:t>
            </a:r>
            <a:endParaRPr sz="1700" u="sng"/>
          </a:p>
          <a:p>
            <a:pPr marL="457200" lvl="0" indent="-336550" algn="l" rtl="0">
              <a:lnSpc>
                <a:spcPct val="150000"/>
              </a:lnSpc>
              <a:spcBef>
                <a:spcPts val="0"/>
              </a:spcBef>
              <a:spcAft>
                <a:spcPts val="0"/>
              </a:spcAft>
              <a:buSzPts val="1700"/>
              <a:buChar char="●"/>
            </a:pPr>
            <a:r>
              <a:rPr lang="en" sz="1700" u="sng"/>
              <a:t>Empower and integrate people</a:t>
            </a:r>
            <a:r>
              <a:rPr lang="en" sz="1700"/>
              <a:t> from different communities and backgrounds  </a:t>
            </a:r>
            <a:endParaRPr sz="1700"/>
          </a:p>
          <a:p>
            <a:pPr marL="457200" lvl="0" indent="-336550" algn="l" rtl="0">
              <a:lnSpc>
                <a:spcPct val="150000"/>
              </a:lnSpc>
              <a:spcBef>
                <a:spcPts val="0"/>
              </a:spcBef>
              <a:spcAft>
                <a:spcPts val="0"/>
              </a:spcAft>
              <a:buSzPts val="1700"/>
              <a:buChar char="●"/>
            </a:pPr>
            <a:r>
              <a:rPr lang="en" sz="1700" u="sng"/>
              <a:t>Increase trust </a:t>
            </a:r>
            <a:r>
              <a:rPr lang="en" sz="1700"/>
              <a:t>in community organizations and governance </a:t>
            </a:r>
            <a:endParaRPr sz="1700"/>
          </a:p>
          <a:p>
            <a:pPr marL="457200" lvl="0" indent="-336550" algn="l" rtl="0">
              <a:lnSpc>
                <a:spcPct val="150000"/>
              </a:lnSpc>
              <a:spcBef>
                <a:spcPts val="0"/>
              </a:spcBef>
              <a:spcAft>
                <a:spcPts val="0"/>
              </a:spcAft>
              <a:buSzPts val="1700"/>
              <a:buChar char="●"/>
            </a:pPr>
            <a:r>
              <a:rPr lang="en" sz="1700"/>
              <a:t>Receive and provide </a:t>
            </a:r>
            <a:r>
              <a:rPr lang="en" sz="1700" u="sng"/>
              <a:t>timely and accurate information</a:t>
            </a:r>
            <a:r>
              <a:rPr lang="en" sz="1700"/>
              <a:t> to and from authorities </a:t>
            </a:r>
            <a:endParaRPr sz="1700"/>
          </a:p>
          <a:p>
            <a:pPr marL="457200" lvl="0" indent="-336550" algn="l" rtl="0">
              <a:lnSpc>
                <a:spcPct val="150000"/>
              </a:lnSpc>
              <a:spcBef>
                <a:spcPts val="0"/>
              </a:spcBef>
              <a:spcAft>
                <a:spcPts val="0"/>
              </a:spcAft>
              <a:buSzPts val="1700"/>
              <a:buChar char="●"/>
            </a:pPr>
            <a:r>
              <a:rPr lang="en" sz="1700"/>
              <a:t>Improve knowledge and skills in contextual </a:t>
            </a:r>
            <a:r>
              <a:rPr lang="en" sz="1700" u="sng"/>
              <a:t>problem solving </a:t>
            </a:r>
            <a:r>
              <a:rPr lang="en" sz="1700"/>
              <a:t> </a:t>
            </a:r>
            <a:endParaRPr sz="1700"/>
          </a:p>
          <a:p>
            <a:pPr marL="457200" lvl="0" indent="-336550" algn="l" rtl="0">
              <a:lnSpc>
                <a:spcPct val="150000"/>
              </a:lnSpc>
              <a:spcBef>
                <a:spcPts val="0"/>
              </a:spcBef>
              <a:spcAft>
                <a:spcPts val="0"/>
              </a:spcAft>
              <a:buSzPts val="1700"/>
              <a:buChar char="●"/>
            </a:pPr>
            <a:r>
              <a:rPr lang="en" sz="1700"/>
              <a:t>Facilitate opportunities for discussing </a:t>
            </a:r>
            <a:r>
              <a:rPr lang="en" sz="1700" u="sng"/>
              <a:t>current and future concerns</a:t>
            </a:r>
            <a:endParaRPr sz="1700" u="sng"/>
          </a:p>
          <a:p>
            <a:pPr marL="457200" lvl="0" indent="0" algn="l" rtl="0">
              <a:spcBef>
                <a:spcPts val="1600"/>
              </a:spcBef>
              <a:spcAft>
                <a:spcPts val="0"/>
              </a:spcAft>
              <a:buNone/>
            </a:pPr>
            <a:endParaRPr sz="1700"/>
          </a:p>
          <a:p>
            <a:pPr marL="0" lvl="0" indent="0" algn="l" rtl="0">
              <a:spcBef>
                <a:spcPts val="160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2351517" y="1851793"/>
            <a:ext cx="4447869" cy="125482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400" dirty="0"/>
              <a:t>Questions? </a:t>
            </a:r>
            <a:endParaRPr sz="5400" dirty="0"/>
          </a:p>
        </p:txBody>
      </p:sp>
    </p:spTree>
  </p:cSld>
  <p:clrMapOvr>
    <a:masterClrMapping/>
  </p:clrMapOvr>
</p:sld>
</file>

<file path=ppt/theme/theme1.xml><?xml version="1.0" encoding="utf-8"?>
<a:theme xmlns:a="http://schemas.openxmlformats.org/drawingml/2006/main" name="Virginia Tech 2017">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1BC95DDCA76D4DA07311F55EAAFA53" ma:contentTypeVersion="6" ma:contentTypeDescription="Create a new document." ma:contentTypeScope="" ma:versionID="9ff93cf006e0fe4dc1d8ebd5dd2eba02">
  <xsd:schema xmlns:xsd="http://www.w3.org/2001/XMLSchema" xmlns:xs="http://www.w3.org/2001/XMLSchema" xmlns:p="http://schemas.microsoft.com/office/2006/metadata/properties" xmlns:ns2="4b8392b2-46ef-42d1-93ca-ed774e921d00" targetNamespace="http://schemas.microsoft.com/office/2006/metadata/properties" ma:root="true" ma:fieldsID="b2a12ade5ba291e0045f9cb33bdeb103" ns2:_="">
    <xsd:import namespace="4b8392b2-46ef-42d1-93ca-ed774e921d0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8392b2-46ef-42d1-93ca-ed774e921d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5DFDE9-BF5A-46EB-98C3-3556EAA1A203}"/>
</file>

<file path=customXml/itemProps2.xml><?xml version="1.0" encoding="utf-8"?>
<ds:datastoreItem xmlns:ds="http://schemas.openxmlformats.org/officeDocument/2006/customXml" ds:itemID="{15389D32-581C-47E9-803D-3833F0A08065}"/>
</file>

<file path=customXml/itemProps3.xml><?xml version="1.0" encoding="utf-8"?>
<ds:datastoreItem xmlns:ds="http://schemas.openxmlformats.org/officeDocument/2006/customXml" ds:itemID="{973015D8-AAFA-4973-9819-C24A774B3906}"/>
</file>

<file path=docProps/app.xml><?xml version="1.0" encoding="utf-8"?>
<Properties xmlns="http://schemas.openxmlformats.org/officeDocument/2006/extended-properties" xmlns:vt="http://schemas.openxmlformats.org/officeDocument/2006/docPropsVTypes">
  <TotalTime>96</TotalTime>
  <Words>2464</Words>
  <Application>Microsoft Office PowerPoint</Application>
  <PresentationFormat>On-screen Show (16:9)</PresentationFormat>
  <Paragraphs>175</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Proxima Nova</vt:lpstr>
      <vt:lpstr>Calibri</vt:lpstr>
      <vt:lpstr>Roboto</vt:lpstr>
      <vt:lpstr>Virginia Tech 2017</vt:lpstr>
      <vt:lpstr>Stakeholder Engagement during  Pollution Incidents</vt:lpstr>
      <vt:lpstr>Objectives</vt:lpstr>
      <vt:lpstr>Goals of the DEQ Framework</vt:lpstr>
      <vt:lpstr>Stakeholder Engagement </vt:lpstr>
      <vt:lpstr>Key and Overarching Considerations</vt:lpstr>
      <vt:lpstr>Key Considerations</vt:lpstr>
      <vt:lpstr>Identifying and Selecting Stakeholders</vt:lpstr>
      <vt:lpstr>Levels of Engagement</vt:lpstr>
      <vt:lpstr>Engagement Strategies </vt:lpstr>
      <vt:lpstr>How to Communicate Technical Information </vt:lpstr>
      <vt:lpstr>Measuring Success &amp; Evaluation Strategies </vt:lpstr>
      <vt:lpstr>Benefits of a Stakeholder Engagement </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Stakeholder Engagement during  Pollution Incidents</dc:title>
  <dc:creator>Lohman, Elizabeth (DEQ)</dc:creator>
  <cp:lastModifiedBy>VITA Program</cp:lastModifiedBy>
  <cp:revision>13</cp:revision>
  <dcterms:modified xsi:type="dcterms:W3CDTF">2022-05-19T09:51:11Z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0x010100311BC95DDCA76D4DA07311F55EAAFA53</vt:lpwstr>
  </property>
</Properties>
</file>